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3"/>
  </p:notesMasterIdLst>
  <p:sldIdLst>
    <p:sldId id="256" r:id="rId2"/>
    <p:sldId id="383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4" r:id="rId19"/>
    <p:sldId id="310" r:id="rId20"/>
    <p:sldId id="371" r:id="rId21"/>
    <p:sldId id="380" r:id="rId22"/>
    <p:sldId id="311" r:id="rId23"/>
    <p:sldId id="385" r:id="rId24"/>
    <p:sldId id="313" r:id="rId25"/>
    <p:sldId id="314" r:id="rId26"/>
    <p:sldId id="315" r:id="rId27"/>
    <p:sldId id="316" r:id="rId28"/>
    <p:sldId id="317" r:id="rId29"/>
    <p:sldId id="318" r:id="rId30"/>
    <p:sldId id="309" r:id="rId31"/>
    <p:sldId id="264" r:id="rId32"/>
    <p:sldId id="297" r:id="rId33"/>
    <p:sldId id="266" r:id="rId34"/>
    <p:sldId id="267" r:id="rId35"/>
    <p:sldId id="290" r:id="rId36"/>
    <p:sldId id="291" r:id="rId37"/>
    <p:sldId id="367" r:id="rId38"/>
    <p:sldId id="36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57" r:id="rId49"/>
    <p:sldId id="358" r:id="rId50"/>
    <p:sldId id="268" r:id="rId51"/>
    <p:sldId id="363" r:id="rId52"/>
    <p:sldId id="299" r:id="rId53"/>
    <p:sldId id="300" r:id="rId54"/>
    <p:sldId id="360" r:id="rId55"/>
    <p:sldId id="271" r:id="rId56"/>
    <p:sldId id="359" r:id="rId57"/>
    <p:sldId id="364" r:id="rId58"/>
    <p:sldId id="352" r:id="rId59"/>
    <p:sldId id="361" r:id="rId60"/>
    <p:sldId id="354" r:id="rId61"/>
    <p:sldId id="272" r:id="rId62"/>
    <p:sldId id="273" r:id="rId63"/>
    <p:sldId id="274" r:id="rId64"/>
    <p:sldId id="278" r:id="rId65"/>
    <p:sldId id="369" r:id="rId66"/>
    <p:sldId id="381" r:id="rId67"/>
    <p:sldId id="283" r:id="rId68"/>
    <p:sldId id="284" r:id="rId69"/>
    <p:sldId id="304" r:id="rId70"/>
    <p:sldId id="306" r:id="rId71"/>
    <p:sldId id="305" r:id="rId72"/>
    <p:sldId id="307" r:id="rId73"/>
    <p:sldId id="329" r:id="rId74"/>
    <p:sldId id="330" r:id="rId75"/>
    <p:sldId id="331" r:id="rId76"/>
    <p:sldId id="332" r:id="rId77"/>
    <p:sldId id="370" r:id="rId78"/>
    <p:sldId id="362" r:id="rId79"/>
    <p:sldId id="336" r:id="rId80"/>
    <p:sldId id="337" r:id="rId81"/>
    <p:sldId id="338" r:id="rId82"/>
    <p:sldId id="339" r:id="rId83"/>
    <p:sldId id="341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82" r:id="rId92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709" autoAdjust="0"/>
  </p:normalViewPr>
  <p:slideViewPr>
    <p:cSldViewPr>
      <p:cViewPr varScale="1">
        <p:scale>
          <a:sx n="78" d="100"/>
          <a:sy n="78" d="100"/>
        </p:scale>
        <p:origin x="-110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24" y="1510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charset="2"/>
              <a:buNone/>
              <a:defRPr/>
            </a:pPr>
            <a:endParaRPr lang="en-US">
              <a:latin typeface="Arial" charset="0"/>
              <a:ea typeface="+mn-ea"/>
            </a:endParaRPr>
          </a:p>
        </p:txBody>
      </p:sp>
      <p:sp>
        <p:nvSpPr>
          <p:cNvPr id="819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651FC770-C07C-465D-B588-A2C5660348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067E7EDF-6CB0-49F2-9DFC-81D62B12E1C1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1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6884CD22-DBC5-4D55-A50F-9DD388EDA16D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23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F791935-CFB3-4D36-9DE4-A1BB6BE1A855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24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52030909-0146-45DA-A17A-FCF9C32B71E5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25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64817AB9-D6F0-4B7B-9DD3-4EE6BD24F8CA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26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4FBA2A13-624F-4541-A7C9-56A24059A51E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27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5754BC6-A976-4A39-82D8-D8BBF7FE782F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28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51498E3B-5416-459E-9C64-E5600BB0090D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31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FBA9A0E-09B9-452C-917E-D8E253FD7ECB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32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C8271F98-EB5B-4891-9BB6-8AE1FCD8C209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33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C962BD5-CF90-4EC5-ABA7-83A3F9FF50A5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34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22539253-6235-41B0-AD64-9CE1C07534E3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3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51498E3B-5416-459E-9C64-E5600BB0090D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40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FBA9A0E-09B9-452C-917E-D8E253FD7ECB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41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C8271F98-EB5B-4891-9BB6-8AE1FCD8C209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42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C962BD5-CF90-4EC5-ABA7-83A3F9FF50A5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43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B5F61186-6F21-433A-A54B-BE34A6A6C2E1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50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7F74CDF7-B3BD-43E8-A018-C60CA5560460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55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02F6AFE1-CCCD-4EA1-B450-2B2CF7C17623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56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FFF16645-4981-422C-A7DB-743A24E6001B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61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3227AEE0-D568-439B-B8E2-4883316543E7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62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26080FDD-6EAD-4A18-9B54-401C334BD644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63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6884CD22-DBC5-4D55-A50F-9DD388EDA16D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4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5CC7FF4-8449-4117-BCD8-86CA3A015851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64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B146386-70F6-435B-8FDC-AD36F3246FD5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65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34BA4AB6-1C96-4648-B218-2A9AC1A94E74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67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16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015CC602-EE92-469C-B7EF-71CDEFB1D31A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68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75A6494-2A1A-496A-9F93-8B8AFB1CB0E7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74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D922868-5BF3-4301-8C97-F6205C5CD67C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77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61D33D5-DB29-472D-AB1A-355F7CB83612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79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0EA8036-81E6-48DA-B2A5-835B946554EA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80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456E4A57-A591-499C-B038-CC650CFBA668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81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705FE73B-1EA9-497F-86DB-FBC8623CE972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82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2390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0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21D5D1A8-82EF-405F-BF62-A22369FC1BCD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5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200D4D16-DFCE-4E8A-83F6-40D94E7519CA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83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4D4B87E-82D6-4EBD-81DE-2119CAF8CA86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84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47F7F08-2B0E-4B0A-868D-9C4DF7AF8DD9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85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4532A971-28E5-4A70-98AF-A873887F4B08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86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4354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65A14301-D159-47B9-878C-00D163A148A5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6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01056837-07DF-4D51-BC42-D17D73F35046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7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AD2D7FE1-0B36-477F-B63F-7EC8046AF8D3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8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F74D5E13-BB39-40EF-A90B-CE3C7308F70A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9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172DE31-0BE2-4E94-A113-F247AA1C028C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22</a:t>
            </a:fld>
            <a:endParaRPr lang="en-GB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F268B-3D08-41E1-BB4F-969F38C1B1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77BAB-2029-4DE3-9C8A-A88A3A2070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5DAB3-1A4F-4005-9D21-6408FE4A07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F28BA-10E0-48E6-AEE9-E7F242867B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4239E-1F1F-4AD9-B35F-7203384BBE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1EA15-C1AD-4E6A-B509-6F1F3F2A3C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0B247-656B-4C96-B90E-869D9EDFC3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69A20-F249-46CE-886E-BFBFA17B64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C3BDC-88FE-4C3C-B3EC-73293B8DA2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5AE5D-7B39-4B4E-B54C-02EC24C4DB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16224-2954-455E-9940-A3ED406608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42752-1F94-42D6-BA30-9148AC0AA4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Wingdings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B94A14FE-32EA-4FA7-B178-9C87C9F0C2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5720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91440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37160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828800" algn="ctr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430213" indent="-323850" algn="l" defTabSz="457200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57200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18" charset="2"/>
        <a:buChar char="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38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5613" indent="-214313" algn="l" defTabSz="457200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74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4613" indent="-215900" algn="l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1813" indent="-215900" algn="l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29013" indent="-215900" algn="l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6213" indent="-215900" algn="l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wordreference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4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2562" cy="1174750"/>
          </a:xfrm>
        </p:spPr>
        <p:txBody>
          <a:bodyPr/>
          <a:lstStyle/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Unidad 1.2 vocabulario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2562" cy="4900612"/>
          </a:xfrm>
        </p:spPr>
        <p:txBody>
          <a:bodyPr anchor="ctr"/>
          <a:lstStyle/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 smtClean="0">
                <a:cs typeface="Arial" pitchFamily="34" charset="0"/>
              </a:rPr>
              <a:t>¿Cómo describimos a nuestros amigos/otras personas?  </a:t>
            </a: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4400" smtClean="0">
              <a:cs typeface="Arial" pitchFamily="34" charset="0"/>
            </a:endParaRP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 smtClean="0">
                <a:cs typeface="Arial" pitchFamily="34" charset="0"/>
              </a:rPr>
              <a:t>How do we describe our friends and other people? </a:t>
            </a: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4400" smtClean="0">
              <a:cs typeface="Arial" pitchFamily="34" charset="0"/>
            </a:endParaRPr>
          </a:p>
          <a:p>
            <a:pPr marL="0" indent="0" algn="ctr" eaLnBrk="1">
              <a:lnSpc>
                <a:spcPct val="93000"/>
              </a:lnSpc>
              <a:spcAft>
                <a:spcPct val="0"/>
              </a:spcAft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 smtClean="0"/>
              <a:t>Espa</a:t>
            </a:r>
            <a:r>
              <a:rPr lang="en-GB" sz="4400" smtClean="0">
                <a:cs typeface="Arial" pitchFamily="34" charset="0"/>
              </a:rPr>
              <a:t>ñol 1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scovermagazine.com/%7E/media/import/images/0/c/a/blue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912" y="1798637"/>
            <a:ext cx="2647544" cy="1752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ojos</a:t>
            </a:r>
            <a:endParaRPr lang="en-US" dirty="0"/>
          </a:p>
        </p:txBody>
      </p:sp>
      <p:pic>
        <p:nvPicPr>
          <p:cNvPr id="1028" name="Picture 4" descr="https://encrypted-tbn3.gstatic.com/images?q=tbn:ANd9GcSB1j3SH55lIHsH_D1sbdFlgJSNBCDq3oL18rkC_u71XDJLAx0U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512" y="4999037"/>
            <a:ext cx="2631531" cy="1752600"/>
          </a:xfrm>
          <a:prstGeom prst="rect">
            <a:avLst/>
          </a:prstGeom>
          <a:noFill/>
        </p:spPr>
      </p:pic>
      <p:pic>
        <p:nvPicPr>
          <p:cNvPr id="1030" name="Picture 6" descr="http://www.radioimagina.cl/wp-content/blogs.dir/103/files/2013/01/Ojos-marrones-oscuro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2312" y="2636837"/>
            <a:ext cx="2667000" cy="19469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92312" y="3779837"/>
            <a:ext cx="3124200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Los </a:t>
            </a:r>
            <a:r>
              <a:rPr lang="en-US" dirty="0" err="1" smtClean="0">
                <a:solidFill>
                  <a:schemeClr val="tx1"/>
                </a:solidFill>
              </a:rPr>
              <a:t>ojos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azules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9512" y="4694237"/>
            <a:ext cx="3124200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Los </a:t>
            </a:r>
            <a:r>
              <a:rPr lang="en-US" dirty="0" err="1" smtClean="0">
                <a:solidFill>
                  <a:schemeClr val="tx1"/>
                </a:solidFill>
              </a:rPr>
              <a:t>ojos</a:t>
            </a:r>
            <a:r>
              <a:rPr lang="en-US" dirty="0" smtClean="0">
                <a:solidFill>
                  <a:schemeClr val="tx1"/>
                </a:solidFill>
              </a:rPr>
              <a:t> cafés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9312" y="6370637"/>
            <a:ext cx="3124200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Los </a:t>
            </a:r>
            <a:r>
              <a:rPr lang="en-US" dirty="0" err="1" smtClean="0">
                <a:solidFill>
                  <a:schemeClr val="tx1"/>
                </a:solidFill>
              </a:rPr>
              <a:t>ojos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verdes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pelo</a:t>
            </a:r>
            <a:endParaRPr lang="en-US" dirty="0"/>
          </a:p>
        </p:txBody>
      </p:sp>
      <p:pic>
        <p:nvPicPr>
          <p:cNvPr id="148482" name="Picture 2" descr="http://2.bp.blogspot.com/-atRLiFT-NBg/T7sK2v4K3lI/AAAAAAAAA7s/ctIlDJbsEJc/s1600/cabello+neg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912" y="1417637"/>
            <a:ext cx="2438400" cy="1826500"/>
          </a:xfrm>
          <a:prstGeom prst="rect">
            <a:avLst/>
          </a:prstGeom>
          <a:noFill/>
        </p:spPr>
      </p:pic>
      <p:pic>
        <p:nvPicPr>
          <p:cNvPr id="148484" name="Picture 4" descr="http://cortesdepeloypeinados.com/wp-content/uploads/2012/11/Tono-de-pelo-rubio-para-2013-3-Cus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112" y="2103437"/>
            <a:ext cx="1981200" cy="2641600"/>
          </a:xfrm>
          <a:prstGeom prst="rect">
            <a:avLst/>
          </a:prstGeom>
          <a:noFill/>
        </p:spPr>
      </p:pic>
      <p:pic>
        <p:nvPicPr>
          <p:cNvPr id="148486" name="Picture 6" descr="http://www.1001consejos.com/wp1001config/wp-content/uploads/2013/05/cabello-castano-luces-claras-punt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5712" y="4237037"/>
            <a:ext cx="1752600" cy="26289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7912" y="3246437"/>
            <a:ext cx="3124200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El </a:t>
            </a:r>
            <a:r>
              <a:rPr lang="en-US" dirty="0" err="1" smtClean="0">
                <a:solidFill>
                  <a:schemeClr val="tx1"/>
                </a:solidFill>
              </a:rPr>
              <a:t>pelo</a:t>
            </a:r>
            <a:r>
              <a:rPr lang="en-US" dirty="0" smtClean="0">
                <a:solidFill>
                  <a:schemeClr val="tx1"/>
                </a:solidFill>
              </a:rPr>
              <a:t> negro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0912" y="4846637"/>
            <a:ext cx="1676400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El </a:t>
            </a:r>
            <a:r>
              <a:rPr lang="en-US" dirty="0" err="1" smtClean="0">
                <a:solidFill>
                  <a:schemeClr val="tx1"/>
                </a:solidFill>
              </a:rPr>
              <a:t>pelo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rubio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4512" y="6523037"/>
            <a:ext cx="3124200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El </a:t>
            </a:r>
            <a:r>
              <a:rPr lang="en-US" dirty="0" err="1" smtClean="0">
                <a:solidFill>
                  <a:schemeClr val="tx1"/>
                </a:solidFill>
              </a:rPr>
              <a:t>pelo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castaño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49506" name="Picture 2" descr="http://upload.wikimedia.org/wikipedia/commons/thumb/4/4c/JulianneMoore08TIFF.jpg/220px-JulianneMoore08TI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6712" y="1570037"/>
            <a:ext cx="3810000" cy="5264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él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50530" name="Picture 2" descr="http://www.fabioifc.com/2009_FOLDER/FABIO-1994-calendar/fabio-full-bike-shot-1994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912" y="1646237"/>
            <a:ext cx="5638800" cy="525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http://photos.lasvegassun.com/media/img/photos/2012/08/28/chris_christy_t653.jpg?214bc4f9d9bd7c08c7d0f6599bb3328710e01e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912" y="1874837"/>
            <a:ext cx="6219825" cy="4781551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él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http://media.tumblr.com/tumblr_l3q15f5OLA1qa9dy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9512" y="2408237"/>
            <a:ext cx="4945740" cy="35814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http://www.aceshowbiz.com/images/wennpic/adriana-lima-launch-the-showstoppe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2912" y="1570037"/>
            <a:ext cx="4086225" cy="525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él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54626" name="Picture 2" descr="http://courtneystruth.files.wordpress.com/2012/03/seth-ro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0512" y="1722437"/>
            <a:ext cx="4133850" cy="525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él</a:t>
            </a:r>
            <a:r>
              <a:rPr lang="en-US" dirty="0" smtClean="0"/>
              <a:t>? 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59746" name="Picture 2" descr="http://static1.businessinsider.com/image/4e413eeb69bedd8f0b00000c/shaquille-on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1512" y="1570037"/>
            <a:ext cx="3571875" cy="5181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i2.esmas.com/2011/11/24/307319/el-gordo-y-la-flaca-stage-955x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2" y="2408237"/>
            <a:ext cx="9220200" cy="2658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ella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http://www.eonline.com/resize/300/485/www.eonline.com/eol_images/Entire_Site/2014021/rs_634x1024-140121072401-634-Lindsay-Lohan-JR-12114_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2" y="1189037"/>
            <a:ext cx="3810000" cy="6159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descripciones</a:t>
            </a:r>
            <a:r>
              <a:rPr lang="en-US" dirty="0" smtClean="0"/>
              <a:t> del </a:t>
            </a:r>
            <a:r>
              <a:rPr lang="en-US" dirty="0" err="1" smtClean="0"/>
              <a:t>carácter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0713" indent="-514350">
              <a:buNone/>
            </a:pPr>
            <a:r>
              <a:rPr lang="en-US" b="1" dirty="0" smtClean="0"/>
              <a:t>1. </a:t>
            </a:r>
            <a:r>
              <a:rPr lang="en-US" b="1" dirty="0" err="1" smtClean="0"/>
              <a:t>Busca</a:t>
            </a:r>
            <a:r>
              <a:rPr lang="en-US" dirty="0" smtClean="0"/>
              <a:t> la </a:t>
            </a:r>
            <a:r>
              <a:rPr lang="en-US" dirty="0" err="1" smtClean="0"/>
              <a:t>palabra</a:t>
            </a:r>
            <a:r>
              <a:rPr lang="en-US" dirty="0" smtClean="0"/>
              <a:t> en </a:t>
            </a:r>
            <a:r>
              <a:rPr lang="en-US" dirty="0" smtClean="0">
                <a:hlinkClick r:id="rId2"/>
              </a:rPr>
              <a:t>www.wordreference.com</a:t>
            </a:r>
            <a:endParaRPr lang="en-US" dirty="0" smtClean="0"/>
          </a:p>
          <a:p>
            <a:pPr marL="620713" indent="-514350">
              <a:buNone/>
            </a:pPr>
            <a:r>
              <a:rPr lang="en-US" dirty="0" err="1" smtClean="0"/>
              <a:t>Escribe</a:t>
            </a:r>
            <a:r>
              <a:rPr lang="en-US" dirty="0" smtClean="0"/>
              <a:t> (write) la </a:t>
            </a:r>
            <a:r>
              <a:rPr lang="en-US" dirty="0" err="1" smtClean="0"/>
              <a:t>definición</a:t>
            </a:r>
            <a:r>
              <a:rPr lang="en-US" dirty="0" smtClean="0"/>
              <a:t> de la </a:t>
            </a:r>
            <a:r>
              <a:rPr lang="en-US" dirty="0" err="1" smtClean="0"/>
              <a:t>palabra</a:t>
            </a:r>
            <a:r>
              <a:rPr lang="en-US" dirty="0" smtClean="0"/>
              <a:t>.</a:t>
            </a:r>
          </a:p>
          <a:p>
            <a:pPr marL="620713" indent="-514350">
              <a:buNone/>
            </a:pPr>
            <a:endParaRPr lang="en-US" dirty="0" smtClean="0"/>
          </a:p>
          <a:p>
            <a:pPr marL="620713" indent="-514350">
              <a:buNone/>
            </a:pPr>
            <a:r>
              <a:rPr lang="en-US" dirty="0" smtClean="0"/>
              <a:t>2. En Google, </a:t>
            </a:r>
            <a:r>
              <a:rPr lang="en-US" b="1" dirty="0" err="1" smtClean="0"/>
              <a:t>busca</a:t>
            </a:r>
            <a:r>
              <a:rPr lang="en-US" b="1" dirty="0" smtClean="0"/>
              <a:t> </a:t>
            </a:r>
            <a:r>
              <a:rPr lang="en-US" b="1" dirty="0" err="1" smtClean="0"/>
              <a:t>una</a:t>
            </a:r>
            <a:r>
              <a:rPr lang="en-US" b="1" dirty="0" smtClean="0"/>
              <a:t> </a:t>
            </a:r>
            <a:r>
              <a:rPr lang="en-US" b="1" dirty="0" err="1" smtClean="0"/>
              <a:t>foto</a:t>
            </a:r>
            <a:r>
              <a:rPr lang="en-US" b="1" dirty="0" smtClean="0"/>
              <a:t>. </a:t>
            </a:r>
            <a:r>
              <a:rPr lang="en-US" dirty="0" smtClean="0"/>
              <a:t>Find a person whom your adjectives describes.</a:t>
            </a:r>
          </a:p>
          <a:p>
            <a:pPr marL="620713" indent="-514350">
              <a:buNone/>
            </a:pPr>
            <a:endParaRPr lang="en-US" b="1" dirty="0" smtClean="0"/>
          </a:p>
          <a:p>
            <a:pPr marL="620713" indent="-514350">
              <a:buNone/>
            </a:pPr>
            <a:r>
              <a:rPr lang="en-US" b="1" dirty="0" smtClean="0"/>
              <a:t>3. </a:t>
            </a:r>
            <a:r>
              <a:rPr lang="en-US" dirty="0" err="1" smtClean="0"/>
              <a:t>Escribe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frase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describir</a:t>
            </a:r>
            <a:r>
              <a:rPr lang="en-US" dirty="0" smtClean="0"/>
              <a:t> la persona. USE SER!</a:t>
            </a:r>
          </a:p>
          <a:p>
            <a:pPr marL="620713" indent="-514350">
              <a:buNone/>
            </a:pPr>
            <a:r>
              <a:rPr lang="en-US" b="1" dirty="0" smtClean="0"/>
              <a:t>					</a:t>
            </a:r>
            <a:r>
              <a:rPr lang="en-US" b="1" dirty="0" err="1" smtClean="0"/>
              <a:t>Ej</a:t>
            </a:r>
            <a:r>
              <a:rPr lang="en-US" b="1" dirty="0" smtClean="0"/>
              <a:t>: Bill Gates </a:t>
            </a:r>
            <a:r>
              <a:rPr lang="en-US" b="1" dirty="0" err="1" smtClean="0"/>
              <a:t>es</a:t>
            </a:r>
            <a:r>
              <a:rPr lang="en-US" b="1" dirty="0" smtClean="0"/>
              <a:t> </a:t>
            </a:r>
            <a:r>
              <a:rPr lang="en-US" b="1" dirty="0" err="1" smtClean="0"/>
              <a:t>rico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115714" name="Picture 2" descr="http://i.telegraph.co.uk/multimedia/archive/02012/Bill-Gates_201290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0112" y="5761037"/>
            <a:ext cx="255702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75" y="-3175"/>
            <a:ext cx="526097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limitlessbelieving.com/wp-content/uploads/2012/05/beauty-300x2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2" y="1417637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8458200" cy="617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50292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1913" y="2027238"/>
            <a:ext cx="3295650" cy="3662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istockphoto.com/file_thumbview_approve/8167548/2/istockphoto_8167548-old-and-young-toge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313" y="731838"/>
            <a:ext cx="5867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5750"/>
            <a:ext cx="3790950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657600"/>
            <a:ext cx="36576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1750" y="228600"/>
            <a:ext cx="276225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61963"/>
            <a:ext cx="5540375" cy="685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75" y="-3175"/>
            <a:ext cx="526097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68512" y="350837"/>
            <a:ext cx="1415773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alto</a:t>
            </a:r>
          </a:p>
        </p:txBody>
      </p:sp>
      <p:sp>
        <p:nvSpPr>
          <p:cNvPr id="4" name="Rectangle 3"/>
          <p:cNvSpPr/>
          <p:nvPr/>
        </p:nvSpPr>
        <p:spPr>
          <a:xfrm>
            <a:off x="7534933" y="4313237"/>
            <a:ext cx="1608133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bajo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523875"/>
            <a:ext cx="9507538" cy="57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684837"/>
            <a:ext cx="2339102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Sergio</a:t>
            </a:r>
          </a:p>
        </p:txBody>
      </p:sp>
      <p:sp>
        <p:nvSpPr>
          <p:cNvPr id="4" name="Rectangle 3"/>
          <p:cNvSpPr/>
          <p:nvPr/>
        </p:nvSpPr>
        <p:spPr>
          <a:xfrm>
            <a:off x="7782769" y="2484437"/>
            <a:ext cx="1992854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Silvia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4912" y="884237"/>
            <a:ext cx="1838965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Paco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5912" y="4160837"/>
            <a:ext cx="2069798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Jorge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54712" y="5913437"/>
            <a:ext cx="2223687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Marco</a:t>
            </a:r>
          </a:p>
        </p:txBody>
      </p:sp>
      <p:sp>
        <p:nvSpPr>
          <p:cNvPr id="8" name="Rectangle 7"/>
          <p:cNvSpPr/>
          <p:nvPr/>
        </p:nvSpPr>
        <p:spPr>
          <a:xfrm>
            <a:off x="4006032" y="0"/>
            <a:ext cx="2993127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Josefina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5505" y="731837"/>
            <a:ext cx="1492717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Ana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20912" y="6142037"/>
            <a:ext cx="3454793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La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señora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2" y="2636837"/>
            <a:ext cx="5335588" cy="408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06512" y="1722437"/>
            <a:ext cx="2993127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aburrido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  <p:pic>
        <p:nvPicPr>
          <p:cNvPr id="97282" name="Picture 2" descr="http://www.mierdas.es/wp-content/uploads/2011/08/V%C3%ADdeo-divertido-el-perro-bailar%C3%ADn-265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5312" y="1493837"/>
            <a:ext cx="2524125" cy="28575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640512" y="4465637"/>
            <a:ext cx="3108543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divertido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12" y="427037"/>
            <a:ext cx="4124325" cy="5259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25512" y="5761037"/>
            <a:ext cx="3954930" cy="1538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trabajador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trabajadora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  <p:pic>
        <p:nvPicPr>
          <p:cNvPr id="6" name="Picture 2" descr="http://1.bp.blogspot.com/_KS3vsU0VQV8/SwSnm_5zlkI/AAAAAAAAB8o/agqyC7nGs6w/s1600/lazy_couch_pot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5112" y="4387850"/>
            <a:ext cx="39719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589973" y="3703637"/>
            <a:ext cx="3801041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p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erezoso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/a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1312" y="427037"/>
            <a:ext cx="3973512" cy="321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8229600" cy="617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21312" y="579437"/>
            <a:ext cx="2262158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bueno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9553" y="1036637"/>
            <a:ext cx="1800493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malo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712" y="2941637"/>
            <a:ext cx="43434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49712" y="1646237"/>
            <a:ext cx="2608407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cómico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logsattva.files.wordpress.com/2010/10/inteligente-10312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712" y="2179637"/>
            <a:ext cx="4046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16312" y="1341437"/>
            <a:ext cx="3647152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inteligente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2.gstatic.com/images?q=tbn:GYq6LsRNqpHMeM:http://www.threadbombing.com/data/media/31/tumblr_kugf95XVXN1qzvqipo1_500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731838"/>
            <a:ext cx="42481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://www.alltopmovies.net/wp-content/uploads/2010/02/Doc-Br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313" y="2941638"/>
            <a:ext cx="4114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259512" y="1646237"/>
            <a:ext cx="1608133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loco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ypetblog619.files.wordpress.com/2009/12/0511-0905-2605-2038_teacher_yelling_at_a_student_clipart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912" y="274637"/>
            <a:ext cx="32480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2112" y="3703637"/>
            <a:ext cx="3657600" cy="815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antipático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  <p:pic>
        <p:nvPicPr>
          <p:cNvPr id="83970" name="Picture 2" descr="http://www.imulher.com/sites/www.imulher.com/files/imagecache/completa/como-ser-mais-simpa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8712" y="3094037"/>
            <a:ext cx="6000750" cy="36671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897748" y="2103437"/>
            <a:ext cx="3416321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simpá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tico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0.gstatic.com/images?q=tbn:ANd9GcTjeldV70g4Mf0zRWEO1WvYdSvvbLuB4dHXVpc1EtxpD5GezIUlp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1512" y="2865437"/>
            <a:ext cx="3771900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668712" y="1341437"/>
            <a:ext cx="2608407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atlético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077913" y="274638"/>
            <a:ext cx="8458200" cy="97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Bonita</a:t>
            </a:r>
            <a:r>
              <a:rPr lang="en-US" sz="4800" dirty="0">
                <a:solidFill>
                  <a:srgbClr val="FF0000"/>
                </a:solidFill>
              </a:rPr>
              <a:t>										</a:t>
            </a:r>
            <a:r>
              <a:rPr lang="en-US" sz="4800" dirty="0" err="1" smtClean="0">
                <a:solidFill>
                  <a:srgbClr val="FF0000"/>
                </a:solidFill>
              </a:rPr>
              <a:t>Feo</a:t>
            </a:r>
            <a:r>
              <a:rPr lang="en-US" sz="4800" dirty="0">
                <a:solidFill>
                  <a:srgbClr val="FF0000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				</a:t>
            </a:r>
          </a:p>
        </p:txBody>
      </p:sp>
      <p:pic>
        <p:nvPicPr>
          <p:cNvPr id="4" name="irc_mi" descr="http://limitlessbelieving.com/wp-content/uploads/2012/05/beauty-300x2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2" y="1417637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2" y="2636837"/>
            <a:ext cx="5335588" cy="408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7282" name="Picture 2" descr="http://www.mierdas.es/wp-content/uploads/2011/08/V%C3%ADdeo-divertido-el-perro-bailar%C3%ADn-265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5312" y="1493837"/>
            <a:ext cx="2524125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12" y="427037"/>
            <a:ext cx="4124325" cy="5259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 descr="http://1.bp.blogspot.com/_KS3vsU0VQV8/SwSnm_5zlkI/AAAAAAAAB8o/agqyC7nGs6w/s1600/lazy_couch_pot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5112" y="4387850"/>
            <a:ext cx="39719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1312" y="427037"/>
            <a:ext cx="3973512" cy="321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8229600" cy="617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712" y="2941637"/>
            <a:ext cx="43434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logsattva.files.wordpress.com/2010/10/inteligente-10312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712" y="2179637"/>
            <a:ext cx="4046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2.gstatic.com/images?q=tbn:GYq6LsRNqpHMeM:http://www.threadbombing.com/data/media/31/tumblr_kugf95XVXN1qzvqipo1_500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731838"/>
            <a:ext cx="42481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://www.alltopmovies.net/wp-content/uploads/2010/02/Doc-Br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313" y="2941638"/>
            <a:ext cx="4114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ypetblog619.files.wordpress.com/2009/12/0511-0905-2605-2038_teacher_yelling_at_a_student_clipart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912" y="274637"/>
            <a:ext cx="32480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2" descr="http://www.imulher.com/sites/www.imulher.com/files/imagecache/completa/como-ser-mais-simpa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8712" y="3094037"/>
            <a:ext cx="6000750" cy="3667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0.gstatic.com/images?q=tbn:ANd9GcTjeldV70g4Mf0zRWEO1WvYdSvvbLuB4dHXVpc1EtxpD5GezIUlp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1512" y="2865437"/>
            <a:ext cx="3771900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>
          <a:xfrm>
            <a:off x="849313" y="350838"/>
            <a:ext cx="8569325" cy="3200400"/>
          </a:xfrm>
        </p:spPr>
        <p:txBody>
          <a:bodyPr/>
          <a:lstStyle/>
          <a:p>
            <a:r>
              <a:rPr lang="en-US" b="1" smtClean="0"/>
              <a:t>¿Qué lleva él? </a:t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¿Qué lleva ella?</a:t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¿Qué llevas tú?</a:t>
            </a:r>
          </a:p>
        </p:txBody>
      </p:sp>
      <p:sp>
        <p:nvSpPr>
          <p:cNvPr id="409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What is he wearing?</a:t>
            </a:r>
          </a:p>
          <a:p>
            <a:r>
              <a:rPr lang="en-US" smtClean="0"/>
              <a:t>What is she wearing?</a:t>
            </a:r>
          </a:p>
          <a:p>
            <a:r>
              <a:rPr lang="en-US" smtClean="0"/>
              <a:t>What are you wearing?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8458200" cy="617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-30336" y="0"/>
            <a:ext cx="2108270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fuerte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6952" y="4618037"/>
            <a:ext cx="1800494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débil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1625"/>
            <a:ext cx="3719513" cy="312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3713" y="2865438"/>
            <a:ext cx="35433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246437"/>
            <a:ext cx="4839595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la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camis</a:t>
            </a:r>
            <a:r>
              <a:rPr lang="en-US" sz="5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e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ta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64001" y="1798637"/>
            <a:ext cx="3993658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El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abr</a:t>
            </a:r>
            <a:r>
              <a:rPr lang="en-US" sz="5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i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go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717" y="3246437"/>
            <a:ext cx="4006161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la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cam</a:t>
            </a:r>
            <a:r>
              <a:rPr lang="en-US" sz="5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i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sa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  <p:pic>
        <p:nvPicPr>
          <p:cNvPr id="43011" name="Picture 2" descr="http://image.spreadshirt.com/image-server/image/product/2704183/view/1/type/png/width/280/height/280/tengo-la-camisa-negra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6913" y="1341438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http://t0.gstatic.com/images?q=tbn:3ClQH2kxve9Z6M:http://www.gwapasila.com/uploaded_images/burgundy_blouse_front-755991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7913" y="1417638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5464" y="6744387"/>
            <a:ext cx="4288675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El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vest</a:t>
            </a:r>
            <a:r>
              <a:rPr lang="en-US" sz="5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i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do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5356" y="655637"/>
            <a:ext cx="3659913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La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bl</a:t>
            </a:r>
            <a:r>
              <a:rPr lang="en-US" sz="5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u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sa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  <p:pic>
        <p:nvPicPr>
          <p:cNvPr id="44037" name="Picture 5" descr="http://www.dressbigshot.com/wp-content/uploads/2011/08/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7038"/>
            <a:ext cx="4302125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http://i.treehugger.com/images/2007/10/24/edun-monarch-bootcut-stretch-je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113" y="1874838"/>
            <a:ext cx="4457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20712" y="5989637"/>
            <a:ext cx="3583225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La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f</a:t>
            </a:r>
            <a:r>
              <a:rPr lang="en-US" sz="5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a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lda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3302" y="503237"/>
            <a:ext cx="4108818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Los jeans</a:t>
            </a:r>
          </a:p>
        </p:txBody>
      </p:sp>
      <p:pic>
        <p:nvPicPr>
          <p:cNvPr id="45061" name="Picture 5" descr="http://cache2.artprintimages.com/p/LRG/27/2760/H62TD00Z/art-print/vernon-merritt-iii-long-hair-woman-with-short-skirt-lace-top-and-sandals-walking-up-street-in-new-york-look-fash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1838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228270" y="5227637"/>
            <a:ext cx="4852355" cy="1538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Los </a:t>
            </a:r>
          </a:p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pantal</a:t>
            </a:r>
            <a:r>
              <a:rPr lang="en-US" sz="5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o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nes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113" y="3094038"/>
            <a:ext cx="4221162" cy="422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32565" y="4389437"/>
            <a:ext cx="4673395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El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polerÓn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16481" y="1951037"/>
            <a:ext cx="5186100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Los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zap</a:t>
            </a:r>
            <a:r>
              <a:rPr lang="en-US" sz="5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a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tos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 </a:t>
            </a:r>
          </a:p>
        </p:txBody>
      </p:sp>
      <p:pic>
        <p:nvPicPr>
          <p:cNvPr id="46085" name="Picture 7" descr="http://store.studentservicesinc.com/StoreImages/237-76996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198438"/>
            <a:ext cx="4125912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92512" y="5303837"/>
            <a:ext cx="3519233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El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tr</a:t>
            </a:r>
            <a:r>
              <a:rPr lang="en-US" sz="5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a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je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  <p:pic>
        <p:nvPicPr>
          <p:cNvPr id="47107" name="Picture 8" descr="http://2.bp.blogspot.com/-cVGVhC8M2P4/TblqscfadwI/AAAAAAAAGxE/3HAh-GrgtGs/s1600/Mens-suit-sty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3" y="274638"/>
            <a:ext cx="7173912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Left Brace 5"/>
          <p:cNvSpPr>
            <a:spLocks/>
          </p:cNvSpPr>
          <p:nvPr/>
        </p:nvSpPr>
        <p:spPr bwMode="auto">
          <a:xfrm>
            <a:off x="1458913" y="1570038"/>
            <a:ext cx="1371600" cy="3429000"/>
          </a:xfrm>
          <a:prstGeom prst="leftBrace">
            <a:avLst>
              <a:gd name="adj1" fmla="val 8333"/>
              <a:gd name="adj2" fmla="val 50000"/>
            </a:avLst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1417638"/>
            <a:ext cx="34290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5513" y="274638"/>
            <a:ext cx="4962525" cy="3725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4808" y="579437"/>
            <a:ext cx="4057841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El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suÉter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2712" y="4160837"/>
            <a:ext cx="4634282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La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corb</a:t>
            </a:r>
            <a:r>
              <a:rPr lang="en-US" sz="5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a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ta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http://4.bp.blogspot.com/_NUbPhaVyuGs/SSy_leJEnQI/AAAAAAAADhk/9qGAhIKIc-Q/s400/Sweater-+Juicy+%2B+LA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350" y="198438"/>
            <a:ext cx="56181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87712" y="6021433"/>
            <a:ext cx="3916457" cy="1538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los </a:t>
            </a:r>
          </a:p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suÉteres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36838"/>
            <a:ext cx="3943350" cy="394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4632" y="1112837"/>
            <a:ext cx="4750339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El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calcetÍn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  <p:pic>
        <p:nvPicPr>
          <p:cNvPr id="50180" name="Picture 2" descr="http://elplop.com/img/60253-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3713" y="503238"/>
            <a:ext cx="33337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30006" y="4770437"/>
            <a:ext cx="4608955" cy="1538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Los</a:t>
            </a:r>
          </a:p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calcet</a:t>
            </a:r>
            <a:r>
              <a:rPr lang="en-US" sz="5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i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nes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El zap</a:t>
            </a:r>
            <a:r>
              <a:rPr lang="en-US" b="1" u="sng" smtClean="0"/>
              <a:t>a</a:t>
            </a:r>
            <a:r>
              <a:rPr lang="en-US" b="1" smtClean="0"/>
              <a:t>to				Los zap</a:t>
            </a:r>
            <a:r>
              <a:rPr lang="en-US" b="1" u="sng" smtClean="0"/>
              <a:t>a</a:t>
            </a:r>
            <a:r>
              <a:rPr lang="en-US" b="1" smtClean="0"/>
              <a:t>tos</a:t>
            </a:r>
          </a:p>
        </p:txBody>
      </p:sp>
      <p:pic>
        <p:nvPicPr>
          <p:cNvPr id="51203" name="Picture 2" descr="http://www.soleredemption.com/pics/2008/06/vans-zapato-del-barco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5238"/>
            <a:ext cx="4762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http://t2.gstatic.com/images?q=tbn:ANd9GcRgnVJsBLSJ60z-Z6NB9FFQodIZaVolMei005JsB8a841YCVdo32iH6FTK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113" y="2179638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50292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1913" y="2027238"/>
            <a:ext cx="3295650" cy="3662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98437"/>
            <a:ext cx="2492990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grande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9164" y="5303837"/>
            <a:ext cx="3070071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pequeño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113" y="1493838"/>
            <a:ext cx="4876800" cy="471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41103" y="960437"/>
            <a:ext cx="7328225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Las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gafas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 del sol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3440113" cy="484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3713" y="0"/>
            <a:ext cx="22860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9775" y="5456237"/>
            <a:ext cx="5801588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Las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sandalias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4112" y="3703637"/>
            <a:ext cx="4673394" cy="1538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El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Traje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 de</a:t>
            </a:r>
          </a:p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BaÑo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427038"/>
            <a:ext cx="4414837" cy="547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49312" y="6065837"/>
            <a:ext cx="3865482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El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pijama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  <p:pic>
        <p:nvPicPr>
          <p:cNvPr id="54276" name="Picture 5" descr="http://www.robbinssports.com/images/augusta-6265-adjustable-wicking-mesh-c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6113" y="1493838"/>
            <a:ext cx="32194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27917" y="4694237"/>
            <a:ext cx="3852273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La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gorra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913" y="1189038"/>
            <a:ext cx="3995737" cy="475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55637"/>
            <a:ext cx="5160580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El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paraguas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6444" y="6142037"/>
            <a:ext cx="4134337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Las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botas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  <p:cxnSp>
        <p:nvCxnSpPr>
          <p:cNvPr id="55301" name="Straight Arrow Connector 5"/>
          <p:cNvCxnSpPr>
            <a:cxnSpLocks noChangeShapeType="1"/>
          </p:cNvCxnSpPr>
          <p:nvPr/>
        </p:nvCxnSpPr>
        <p:spPr bwMode="auto">
          <a:xfrm>
            <a:off x="2449513" y="1570038"/>
            <a:ext cx="2057400" cy="533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" name="Rectangle 5"/>
          <p:cNvSpPr/>
          <p:nvPr/>
        </p:nvSpPr>
        <p:spPr>
          <a:xfrm>
            <a:off x="-217488" y="3856037"/>
            <a:ext cx="6366166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El IMPERMEABLE</a:t>
            </a:r>
          </a:p>
        </p:txBody>
      </p:sp>
      <p:cxnSp>
        <p:nvCxnSpPr>
          <p:cNvPr id="55303" name="Straight Arrow Connector 5"/>
          <p:cNvCxnSpPr>
            <a:cxnSpLocks noChangeShapeType="1"/>
          </p:cNvCxnSpPr>
          <p:nvPr/>
        </p:nvCxnSpPr>
        <p:spPr bwMode="auto">
          <a:xfrm>
            <a:off x="2068513" y="4694238"/>
            <a:ext cx="42672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1513" y="2027238"/>
            <a:ext cx="4433887" cy="354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12815" y="579437"/>
            <a:ext cx="4904228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El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cinturÓn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1219" y="579437"/>
            <a:ext cx="4647427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Las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mallas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  <p:pic>
        <p:nvPicPr>
          <p:cNvPr id="57347" name="Picture 2" descr="http://www.bruisedboutique.com/onlinestore/images/legg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913" y="1874838"/>
            <a:ext cx="39433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33625"/>
            <a:ext cx="4114800" cy="360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00200"/>
            <a:ext cx="3729038" cy="430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374" y="427037"/>
            <a:ext cx="4493538" cy="1538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Amarillo/s</a:t>
            </a:r>
          </a:p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Amarilla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/s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8750" y="5684837"/>
            <a:ext cx="5801589" cy="1538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Anaranjado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/s</a:t>
            </a:r>
          </a:p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Anaranjada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/s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66950"/>
            <a:ext cx="3886200" cy="413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7913" y="1417638"/>
            <a:ext cx="4529137" cy="348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49214" y="579437"/>
            <a:ext cx="2954655" cy="1538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Azul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azules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8022" y="4694237"/>
            <a:ext cx="3801041" cy="1538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Blanco/s</a:t>
            </a:r>
          </a:p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Blanca/s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upload.wikimedia.org/wikipedia/commons/0/07/Color_icon_pi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274638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4" descr="http://t1.gstatic.com/images?q=tbn:6zWV1ZA8MsHdHM:http://media.bigoo.ws/content/background/color_red/color_red_197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913" y="3246438"/>
            <a:ext cx="49403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35151" y="3856037"/>
            <a:ext cx="3877985" cy="1538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Rosado/s</a:t>
            </a:r>
          </a:p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Rosada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/s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9158" y="1874837"/>
            <a:ext cx="2800767" cy="1538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Rojo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/s</a:t>
            </a:r>
          </a:p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Roja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/s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istockphoto.com/file_thumbview_approve/8167548/2/istockphoto_8167548-old-and-young-toge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313" y="731838"/>
            <a:ext cx="5867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46571" y="1874837"/>
            <a:ext cx="1992854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joven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8625" y="5532437"/>
            <a:ext cx="1723549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vieja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grangecc.com.au/downloads/Image/Images/Green%20STAR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427038"/>
            <a:ext cx="30622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6" descr="http://www.leelanaucd.org/wp-content/uploads/2007/03/purple-fishtown-n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713" y="2484438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42430" y="4237037"/>
            <a:ext cx="3031599" cy="1538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Verde</a:t>
            </a:r>
          </a:p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verdes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9042" y="1036637"/>
            <a:ext cx="3993401" cy="1538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Morado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/s</a:t>
            </a:r>
          </a:p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Morada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/s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silvercoinsmart.com/wp-content/uploads/2009/03/us-silver-doll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65563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4" descr="http://www.goldnuggetshop.com/images/gold-maple-leaf-coin-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9913" y="3475038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04741" y="4770437"/>
            <a:ext cx="4596002" cy="1538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Plateado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/s</a:t>
            </a:r>
          </a:p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Plateada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/s</a:t>
            </a:r>
          </a:p>
        </p:txBody>
      </p:sp>
      <p:sp>
        <p:nvSpPr>
          <p:cNvPr id="5" name="Rectangle 4"/>
          <p:cNvSpPr/>
          <p:nvPr/>
        </p:nvSpPr>
        <p:spPr>
          <a:xfrm>
            <a:off x="5573713" y="2255837"/>
            <a:ext cx="3916457" cy="1538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Dorado/s</a:t>
            </a:r>
          </a:p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Dorada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/s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homeplateheroes.com/Light%20Gray%20Sue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350838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4" descr="http://upload.wikimedia.org/wikipedia/commons/thumb/d/dc/Color_icon_brown.svg/300px-Color_icon_brow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113" y="2865438"/>
            <a:ext cx="34671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73758" y="4008437"/>
            <a:ext cx="2800768" cy="1538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Gris</a:t>
            </a:r>
          </a:p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grises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1225" y="1341437"/>
            <a:ext cx="4224234" cy="1538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MarrÓn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marrones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1625"/>
            <a:ext cx="3719513" cy="312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00" y="914400"/>
            <a:ext cx="35433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9850" y="3524250"/>
            <a:ext cx="3333750" cy="333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http://t0.gstatic.com/images?q=tbn:3ClQH2kxve9Z6M:http://www.gwapasila.com/uploaded_images/burgundy_blouse_front-755991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7913" y="1417638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5" descr="http://productshots1.modcloth.com/productshots/0040/0689/bb0da6674cf4f2eea8a3cdad62b612fb.jpg?12778631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513" y="1036638"/>
            <a:ext cx="3333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activateya.com/wp-content/uploads/2009/06/ski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3" y="884238"/>
            <a:ext cx="40957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4" descr="http://i.treehugger.com/images/2007/10/24/edun-monarch-bootcut-stretch-je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113" y="1874838"/>
            <a:ext cx="4457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bruisedboutique.com/onlinestore/images/legg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913" y="1874838"/>
            <a:ext cx="39433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soleredemption.com/pics/2008/06/vans-zapato-del-barco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5238"/>
            <a:ext cx="4762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4" descr="http://t2.gstatic.com/images?q=tbn:ANd9GcRgnVJsBLSJ60z-Z6NB9FFQodIZaVolMei005JsB8a841YCVdo32iH6FTK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113" y="2179638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50292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95250"/>
            <a:ext cx="4143375" cy="401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963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572000"/>
            <a:ext cx="27432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61963"/>
            <a:ext cx="5540375" cy="685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50627" y="350837"/>
            <a:ext cx="2146743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gordo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3198" y="6370637"/>
            <a:ext cx="4647427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delgado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/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flaco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2376488" cy="391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82563"/>
            <a:ext cx="3124200" cy="301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429000"/>
            <a:ext cx="22860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3" y="701675"/>
            <a:ext cx="4414837" cy="547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683" name="Picture 5" descr="http://www.robbinssports.com/images/augusta-6265-adjustable-wicking-mesh-c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6113" y="1493838"/>
            <a:ext cx="32194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85800"/>
            <a:ext cx="3995738" cy="475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43000"/>
            <a:ext cx="36576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057400"/>
            <a:ext cx="4433888" cy="354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34290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990725"/>
            <a:ext cx="4962525" cy="3725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33625"/>
            <a:ext cx="4114800" cy="360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00200"/>
            <a:ext cx="3729038" cy="430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66950"/>
            <a:ext cx="3886200" cy="413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3463" y="2690813"/>
            <a:ext cx="4529137" cy="348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upload.wikimedia.org/wikipedia/commons/0/07/Color_icon_pi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274638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4" descr="http://t1.gstatic.com/images?q=tbn:6zWV1ZA8MsHdHM:http://media.bigoo.ws/content/background/color_red/color_red_197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913" y="3246438"/>
            <a:ext cx="49403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grangecc.com.au/downloads/Image/Images/Green%20STAR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427038"/>
            <a:ext cx="30622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6" descr="http://www.leelanaucd.org/wp-content/uploads/2007/03/purple-fishtown-n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713" y="2484438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silvercoinsmart.com/wp-content/uploads/2009/03/us-silver-doll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65563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4" descr="http://www.goldnuggetshop.com/images/gold-maple-leaf-coin-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9913" y="3475038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5750"/>
            <a:ext cx="3790950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657600"/>
            <a:ext cx="36576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1750" y="228600"/>
            <a:ext cx="276225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237" y="4770437"/>
            <a:ext cx="2916183" cy="15382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pelirroja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pecosa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8480" y="6294437"/>
            <a:ext cx="1877438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rubia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712" y="2941637"/>
            <a:ext cx="2685352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morena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homeplateheroes.com/Light%20Gray%20Sue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350838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4" descr="http://upload.wikimedia.org/wikipedia/commons/thumb/d/dc/Color_icon_brown.svg/300px-Color_icon_brow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113" y="2865438"/>
            <a:ext cx="34671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http://us.loudmouthgolf.com/media/catalog/product/cache/1/image/5e06319eda06f020e43594a9c230972d/h/u/huntergreen-wsh-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912" y="1189037"/>
            <a:ext cx="2290530" cy="2819400"/>
          </a:xfrm>
          <a:prstGeom prst="rect">
            <a:avLst/>
          </a:prstGeom>
          <a:noFill/>
        </p:spPr>
      </p:pic>
      <p:pic>
        <p:nvPicPr>
          <p:cNvPr id="157700" name="Picture 4" descr="http://www.sd43.bc.ca/secondary/riverside/ProgramsServices/ClubsActivities/Clubs%20Pix/green%20tshi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912" y="2408237"/>
            <a:ext cx="3086442" cy="313061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25512" y="6142037"/>
            <a:ext cx="8340553" cy="81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La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camisetas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n-ea"/>
              </a:rPr>
              <a:t>verdes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326</Words>
  <Application>Microsoft Office PowerPoint</Application>
  <PresentationFormat>Custom</PresentationFormat>
  <Paragraphs>169</Paragraphs>
  <Slides>91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Office Theme</vt:lpstr>
      <vt:lpstr>Unidad 1.2 vocabulario</vt:lpstr>
      <vt:lpstr>¿Cómo es ella?</vt:lpstr>
      <vt:lpstr>Slide 3</vt:lpstr>
      <vt:lpstr>Slide 4</vt:lpstr>
      <vt:lpstr>Slide 5</vt:lpstr>
      <vt:lpstr>Slide 6</vt:lpstr>
      <vt:lpstr>Slide 7</vt:lpstr>
      <vt:lpstr>Slide 8</vt:lpstr>
      <vt:lpstr>Slide 9</vt:lpstr>
      <vt:lpstr>Los ojos</vt:lpstr>
      <vt:lpstr>El pelo</vt:lpstr>
      <vt:lpstr>¿Cómo es ella?</vt:lpstr>
      <vt:lpstr>¿Cómo es él?</vt:lpstr>
      <vt:lpstr>¿Cómo es él?</vt:lpstr>
      <vt:lpstr>¿Cómo es ella?</vt:lpstr>
      <vt:lpstr>¿Cómo es ella?</vt:lpstr>
      <vt:lpstr>¿Cómo es él?</vt:lpstr>
      <vt:lpstr>¿Cómo es él? ¿Cómo es ella?</vt:lpstr>
      <vt:lpstr>Slide 19</vt:lpstr>
      <vt:lpstr>Las descripciones del carácter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¿Qué lleva él?   ¿Qué lleva ella?  ¿Qué llevas tú?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El zapato    Los zapatos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3.3 vocabulario</dc:title>
  <dc:creator>Mael, Hannah</dc:creator>
  <cp:lastModifiedBy>hmelchiorre</cp:lastModifiedBy>
  <cp:revision>131</cp:revision>
  <dcterms:modified xsi:type="dcterms:W3CDTF">2014-12-08T21:54:09Z</dcterms:modified>
</cp:coreProperties>
</file>