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4"/>
  </p:handoutMasterIdLst>
  <p:sldIdLst>
    <p:sldId id="268" r:id="rId2"/>
    <p:sldId id="256" r:id="rId3"/>
    <p:sldId id="265" r:id="rId4"/>
    <p:sldId id="266" r:id="rId5"/>
    <p:sldId id="257" r:id="rId6"/>
    <p:sldId id="258" r:id="rId7"/>
    <p:sldId id="262" r:id="rId8"/>
    <p:sldId id="259" r:id="rId9"/>
    <p:sldId id="260" r:id="rId10"/>
    <p:sldId id="261" r:id="rId11"/>
    <p:sldId id="264" r:id="rId12"/>
    <p:sldId id="267" r:id="rId13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A680-E240-4BD6-AEDD-5241431BB4D2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FA56-33C3-4BB5-912C-40C7A78054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A41DFD-6E85-4D97-8E35-4C495BB456FA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7EE207-FC16-4EBA-8454-62A319FFF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3A6E-3C47-43B2-847B-54534CC77DB8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8B9C-FA0B-4772-BD67-EBB5E1085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3672-B6EB-4CE4-B793-F0B1185B2BD3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BBB78-279D-4907-8C31-BB535E396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F5C4-60BE-424F-AD61-2FFE53F700A6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929E-FCC9-4BD5-AD51-74A58D4B1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696969-1925-4108-85B8-13B56C4893C2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BAA920-55C3-4591-B7F3-0BC6FDDBE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191A0-FA96-4AA5-8BC8-32B6CE318136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8105C-F550-4F2D-A0A1-7E16D1E20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3E0CC3-A182-4679-9E35-57F889C2D469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6478E9-DD9D-4AFF-97C3-D6A85E991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BD31CF-F98A-455C-9A7E-0843B60FCD30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A670C7-090D-46D6-992B-9B086BFFB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A5E2-B691-4CF8-8B29-C7ACA9995D41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E5070-D778-4F57-B054-2A7F24174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27211-9C9C-4540-8C2F-EF79F7D1110E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B9891B-324E-4F6E-854C-534207E0A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4725AF-695A-4E21-9F0D-4C9B0F0F8C70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50E805-027A-4997-9F8E-5596EC60B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31F4A4-A954-4C9D-9740-C8C6EF89A3BC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3C5FFE9-CC72-45F3-8540-225A09635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6" r:id="rId3"/>
    <p:sldLayoutId id="2147483727" r:id="rId4"/>
    <p:sldLayoutId id="2147483728" r:id="rId5"/>
    <p:sldLayoutId id="2147483729" r:id="rId6"/>
    <p:sldLayoutId id="2147483722" r:id="rId7"/>
    <p:sldLayoutId id="2147483730" r:id="rId8"/>
    <p:sldLayoutId id="2147483731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Son </a:t>
            </a:r>
            <a:r>
              <a:rPr lang="en-US" dirty="0" err="1" smtClean="0"/>
              <a:t>similares</a:t>
            </a:r>
            <a:r>
              <a:rPr lang="en-US" dirty="0" smtClean="0"/>
              <a:t>, </a:t>
            </a:r>
            <a:r>
              <a:rPr lang="en-US" dirty="0" err="1" smtClean="0"/>
              <a:t>pero</a:t>
            </a:r>
            <a:r>
              <a:rPr lang="en-US" dirty="0" smtClean="0"/>
              <a:t> hay </a:t>
            </a:r>
            <a:r>
              <a:rPr lang="en-US" dirty="0" err="1" smtClean="0"/>
              <a:t>diferencias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http://www.everydayok.com/wp-content/uploads/2009/05/everydayok-6-spot-the-difference-between-two-little-piglets-500x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follow_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2188" y="1481138"/>
            <a:ext cx="7159625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Seguir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6000" dirty="0" smtClean="0"/>
          </a:p>
          <a:p>
            <a:r>
              <a:rPr lang="en-US" sz="6000" dirty="0" err="1" smtClean="0"/>
              <a:t>Decir</a:t>
            </a:r>
            <a:r>
              <a:rPr lang="en-US" sz="6000" dirty="0" smtClean="0"/>
              <a:t>			</a:t>
            </a:r>
            <a:r>
              <a:rPr lang="en-US" sz="3200" dirty="0" smtClean="0"/>
              <a:t>La forma “</a:t>
            </a:r>
            <a:r>
              <a:rPr lang="en-US" sz="3200" dirty="0" err="1" smtClean="0"/>
              <a:t>yo</a:t>
            </a:r>
            <a:r>
              <a:rPr lang="en-US" sz="3200" dirty="0" smtClean="0"/>
              <a:t>”</a:t>
            </a:r>
            <a:endParaRPr lang="en-US" sz="6000" dirty="0" smtClean="0"/>
          </a:p>
          <a:p>
            <a:r>
              <a:rPr lang="en-US" sz="6000" dirty="0" err="1" smtClean="0"/>
              <a:t>Seguir</a:t>
            </a:r>
            <a:r>
              <a:rPr lang="en-US" sz="6000" dirty="0" smtClean="0"/>
              <a:t>		</a:t>
            </a:r>
            <a:r>
              <a:rPr lang="en-US" sz="3200" dirty="0" smtClean="0"/>
              <a:t>	</a:t>
            </a:r>
            <a:r>
              <a:rPr lang="en-US" sz="3200" dirty="0" err="1" smtClean="0"/>
              <a:t>termina</a:t>
            </a:r>
            <a:r>
              <a:rPr lang="en-US" sz="3200" dirty="0" smtClean="0"/>
              <a:t> en “go”</a:t>
            </a:r>
          </a:p>
          <a:p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*</a:t>
            </a:r>
            <a:r>
              <a:rPr lang="en-US" sz="3200" dirty="0" err="1" smtClean="0"/>
              <a:t>Digo</a:t>
            </a:r>
            <a:r>
              <a:rPr lang="en-US" sz="3200" dirty="0" smtClean="0"/>
              <a:t> – I say</a:t>
            </a:r>
          </a:p>
          <a:p>
            <a:pPr algn="ctr">
              <a:buNone/>
            </a:pPr>
            <a:r>
              <a:rPr lang="en-US" sz="3200" dirty="0" smtClean="0"/>
              <a:t>*</a:t>
            </a:r>
            <a:r>
              <a:rPr lang="en-US" sz="3200" dirty="0" err="1" smtClean="0"/>
              <a:t>Sigo</a:t>
            </a:r>
            <a:r>
              <a:rPr lang="en-US" sz="3200" dirty="0" smtClean="0"/>
              <a:t> – </a:t>
            </a:r>
            <a:r>
              <a:rPr lang="en-US" sz="3200" smtClean="0"/>
              <a:t>I follow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Irregulares</a:t>
            </a:r>
            <a:r>
              <a:rPr lang="en-US" dirty="0" smtClean="0"/>
              <a:t> en la forma “</a:t>
            </a:r>
            <a:r>
              <a:rPr lang="en-US" dirty="0" err="1" smtClean="0"/>
              <a:t>yo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352800" y="2590800"/>
            <a:ext cx="990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1600200"/>
            <a:ext cx="3352800" cy="3395662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Pedir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Servir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Almorzar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Merendar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Querer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Costar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útiles</a:t>
            </a:r>
            <a:r>
              <a:rPr lang="en-US" dirty="0" smtClean="0"/>
              <a:t> en el </a:t>
            </a:r>
            <a:r>
              <a:rPr lang="en-US" dirty="0" err="1" smtClean="0"/>
              <a:t>restaurante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de </a:t>
            </a:r>
            <a:r>
              <a:rPr lang="en-US" dirty="0" err="1" smtClean="0"/>
              <a:t>zapato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	 I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3200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Escribe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recuerdes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verbos</a:t>
            </a:r>
            <a:r>
              <a:rPr lang="en-US" dirty="0" smtClean="0"/>
              <a:t> de </a:t>
            </a:r>
            <a:r>
              <a:rPr lang="en-US" dirty="0" err="1" smtClean="0"/>
              <a:t>zapato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¿En 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</a:t>
            </a:r>
            <a:r>
              <a:rPr lang="en-US" b="1" dirty="0" err="1" smtClean="0"/>
              <a:t>cambian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smtClean="0"/>
              <a:t>¿En 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dirty="0" err="1" smtClean="0"/>
              <a:t>cambian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smtClean="0"/>
              <a:t>¿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llaman</a:t>
            </a:r>
            <a:r>
              <a:rPr lang="en-US" dirty="0" smtClean="0"/>
              <a:t> “</a:t>
            </a:r>
            <a:r>
              <a:rPr lang="en-US" dirty="0" err="1" smtClean="0"/>
              <a:t>verbos</a:t>
            </a:r>
            <a:r>
              <a:rPr lang="en-US" dirty="0" smtClean="0"/>
              <a:t> de </a:t>
            </a:r>
            <a:r>
              <a:rPr lang="en-US" dirty="0" err="1" smtClean="0"/>
              <a:t>zapato</a:t>
            </a:r>
            <a:r>
              <a:rPr lang="en-US" dirty="0" smtClean="0"/>
              <a:t>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Escribe</a:t>
            </a:r>
            <a:r>
              <a:rPr lang="en-US" dirty="0" smtClean="0"/>
              <a:t> 2 </a:t>
            </a:r>
            <a:r>
              <a:rPr lang="en-US" dirty="0" err="1" smtClean="0"/>
              <a:t>verbos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categoría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de </a:t>
            </a:r>
            <a:r>
              <a:rPr lang="en-US" dirty="0" err="1" smtClean="0"/>
              <a:t>zapato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5334000"/>
          <a:ext cx="6096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 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IE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jugar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___________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___________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609600"/>
          <a:ext cx="73914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7814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 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IE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r>
                        <a:rPr lang="en-US" sz="2400" dirty="0" smtClean="0">
                          <a:sym typeface="Wingdings" pitchFamily="2" charset="2"/>
                        </a:rPr>
                        <a:t>I</a:t>
                      </a:r>
                      <a:endParaRPr lang="en-US" sz="2400" dirty="0"/>
                    </a:p>
                  </a:txBody>
                  <a:tcPr/>
                </a:tc>
              </a:tr>
              <a:tr h="43239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jugar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9436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¿</a:t>
            </a:r>
            <a:r>
              <a:rPr lang="en-US" sz="2000" dirty="0" err="1" smtClean="0"/>
              <a:t>Cuáles</a:t>
            </a:r>
            <a:r>
              <a:rPr lang="en-US" sz="2000" dirty="0" smtClean="0"/>
              <a:t> </a:t>
            </a:r>
            <a:r>
              <a:rPr lang="en-US" sz="2000" dirty="0" err="1" smtClean="0"/>
              <a:t>verbos</a:t>
            </a:r>
            <a:r>
              <a:rPr lang="en-US" sz="2000" dirty="0" smtClean="0"/>
              <a:t> son </a:t>
            </a:r>
            <a:r>
              <a:rPr lang="en-US" sz="2000" dirty="0" err="1" smtClean="0"/>
              <a:t>importantes</a:t>
            </a:r>
            <a:r>
              <a:rPr lang="en-US" sz="2000" dirty="0" smtClean="0"/>
              <a:t> en un </a:t>
            </a:r>
            <a:r>
              <a:rPr lang="en-US" sz="2000" dirty="0" err="1" smtClean="0"/>
              <a:t>restaurante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5" descr="ped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3200400"/>
            <a:ext cx="4048125" cy="2686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Pedir</a:t>
            </a:r>
            <a:endParaRPr lang="en-US" dirty="0"/>
          </a:p>
        </p:txBody>
      </p:sp>
      <p:pic>
        <p:nvPicPr>
          <p:cNvPr id="11268" name="Picture 7" descr="2010+El+Paisa+Menu+Fro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638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Ser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9325" y="1481138"/>
            <a:ext cx="724535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Servir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676400"/>
          <a:ext cx="7162800" cy="4191000"/>
        </p:xfrm>
        <a:graphic>
          <a:graphicData uri="http://schemas.openxmlformats.org/drawingml/2006/table">
            <a:tbl>
              <a:tblPr/>
              <a:tblGrid>
                <a:gridCol w="3469482"/>
                <a:gridCol w="3693318"/>
              </a:tblGrid>
              <a:tr h="1397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latin typeface="Calibri"/>
                          <a:ea typeface="Calibri"/>
                          <a:cs typeface="Times New Roman"/>
                        </a:rPr>
                        <a:t>Yo</a:t>
                      </a:r>
                      <a:r>
                        <a:rPr lang="en-US" sz="3200" i="1" dirty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3200" b="1" dirty="0" err="1">
                          <a:latin typeface="Calibri"/>
                          <a:ea typeface="Calibri"/>
                          <a:cs typeface="Times New Roman"/>
                        </a:rPr>
                        <a:t>Pido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latin typeface="Calibri"/>
                          <a:ea typeface="Calibri"/>
                          <a:cs typeface="Times New Roman"/>
                        </a:rPr>
                        <a:t>Nosotros</a:t>
                      </a:r>
                      <a:r>
                        <a:rPr lang="en-US" sz="3200" i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3200" i="1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endParaRPr lang="en-US" sz="3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latin typeface="Calibri"/>
                          <a:ea typeface="Calibri"/>
                          <a:cs typeface="Times New Roman"/>
                        </a:rPr>
                        <a:t>Tú</a:t>
                      </a:r>
                      <a:r>
                        <a:rPr lang="en-US" sz="3200" i="1" dirty="0"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en-US" sz="3200" b="1" dirty="0" err="1">
                          <a:latin typeface="Calibri"/>
                          <a:ea typeface="Calibri"/>
                          <a:cs typeface="Times New Roman"/>
                        </a:rPr>
                        <a:t>Pides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 smtClean="0">
                          <a:latin typeface="Calibri"/>
                          <a:ea typeface="Calibri"/>
                          <a:cs typeface="Times New Roman"/>
                        </a:rPr>
                        <a:t>Vosotros</a:t>
                      </a:r>
                      <a:r>
                        <a:rPr lang="en-US" sz="3200" i="1" dirty="0" smtClean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3200" b="1" i="0" dirty="0" smtClean="0"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200" b="1" i="0" dirty="0" err="1" smtClean="0">
                          <a:latin typeface="Calibri"/>
                          <a:ea typeface="Calibri"/>
                          <a:cs typeface="Times New Roman"/>
                        </a:rPr>
                        <a:t>Pedís</a:t>
                      </a:r>
                      <a:endParaRPr lang="en-US" sz="3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Calibri"/>
                          <a:ea typeface="Calibri"/>
                          <a:cs typeface="Times New Roman"/>
                        </a:rPr>
                        <a:t>É</a:t>
                      </a:r>
                      <a:r>
                        <a:rPr lang="en-US" sz="3200" dirty="0" err="1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US" sz="3200" dirty="0" smtClean="0">
                          <a:latin typeface="Calibri"/>
                          <a:ea typeface="Calibri"/>
                          <a:cs typeface="Times New Roman"/>
                        </a:rPr>
                        <a:t>/Ella/</a:t>
                      </a:r>
                      <a:r>
                        <a:rPr lang="en-US" sz="3200" dirty="0" err="1" smtClean="0">
                          <a:latin typeface="Calibri"/>
                          <a:ea typeface="Calibri"/>
                          <a:cs typeface="Times New Roman"/>
                        </a:rPr>
                        <a:t>Ud</a:t>
                      </a:r>
                      <a:r>
                        <a:rPr lang="en-US" sz="3200" dirty="0" smtClean="0">
                          <a:latin typeface="Calibri"/>
                          <a:ea typeface="Calibri"/>
                          <a:cs typeface="Times New Roman"/>
                        </a:rPr>
                        <a:t>.  </a:t>
                      </a:r>
                      <a:endParaRPr lang="en-US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Calibri"/>
                          <a:ea typeface="Calibri"/>
                          <a:cs typeface="Times New Roman"/>
                        </a:rPr>
                        <a:t>Ellos</a:t>
                      </a: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3200" dirty="0" err="1">
                          <a:latin typeface="Calibri"/>
                          <a:ea typeface="Calibri"/>
                          <a:cs typeface="Times New Roman"/>
                        </a:rPr>
                        <a:t>Ellas</a:t>
                      </a: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3200" dirty="0" err="1">
                          <a:latin typeface="Calibri"/>
                          <a:ea typeface="Calibri"/>
                          <a:cs typeface="Times New Roman"/>
                        </a:rPr>
                        <a:t>Uds</a:t>
                      </a:r>
                      <a:r>
                        <a:rPr lang="en-US" sz="320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US" sz="3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</a:t>
                      </a:r>
                      <a:endParaRPr lang="en-US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stick figu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295400"/>
            <a:ext cx="5181600" cy="4987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Repetir</a:t>
            </a:r>
            <a:endParaRPr lang="en-US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438400" y="1524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Lucida Sans Unicode" pitchFamily="34" charset="0"/>
              </a:rPr>
              <a:t>Hola</a:t>
            </a:r>
            <a:r>
              <a:rPr lang="en-US" dirty="0">
                <a:latin typeface="Lucida Sans Unicode" pitchFamily="34" charset="0"/>
              </a:rPr>
              <a:t>, me </a:t>
            </a:r>
            <a:r>
              <a:rPr lang="en-US" dirty="0" err="1">
                <a:latin typeface="Lucida Sans Unicode" pitchFamily="34" charset="0"/>
              </a:rPr>
              <a:t>llamo</a:t>
            </a:r>
            <a:r>
              <a:rPr lang="en-US" dirty="0">
                <a:latin typeface="Lucida Sans Unicode" pitchFamily="34" charset="0"/>
              </a:rPr>
              <a:t> Miguel.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867400" y="1524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Hola, me llamo Miguel.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stick figure 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524000"/>
            <a:ext cx="4095750" cy="4264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Decir</a:t>
            </a:r>
            <a:endParaRPr lang="en-US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52800" y="1752600"/>
            <a:ext cx="167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Lucida Sans Unicode" pitchFamily="34" charset="0"/>
              </a:rPr>
              <a:t>¿</a:t>
            </a:r>
            <a:r>
              <a:rPr lang="en-US" sz="3200" dirty="0" err="1">
                <a:latin typeface="Lucida Sans Unicode" pitchFamily="34" charset="0"/>
              </a:rPr>
              <a:t>Cómo</a:t>
            </a:r>
            <a:r>
              <a:rPr lang="en-US" sz="3200" dirty="0">
                <a:latin typeface="Lucida Sans Unicode" pitchFamily="34" charset="0"/>
              </a:rPr>
              <a:t> </a:t>
            </a:r>
            <a:r>
              <a:rPr lang="en-US" sz="3200" dirty="0" err="1">
                <a:latin typeface="Lucida Sans Unicode" pitchFamily="34" charset="0"/>
              </a:rPr>
              <a:t>estás</a:t>
            </a:r>
            <a:r>
              <a:rPr lang="en-US" sz="3200" dirty="0">
                <a:latin typeface="Lucida Sans Unicode" pitchFamily="34" charset="0"/>
              </a:rPr>
              <a:t>?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81000" y="53340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El hombre dice “</a:t>
            </a:r>
            <a:r>
              <a:rPr lang="en-US" sz="4000" dirty="0" err="1"/>
              <a:t>Hola</a:t>
            </a:r>
            <a:r>
              <a:rPr lang="en-US" sz="4000" dirty="0"/>
              <a:t>, ¿</a:t>
            </a:r>
            <a:r>
              <a:rPr lang="en-US" sz="4000" dirty="0" err="1"/>
              <a:t>Cómo</a:t>
            </a:r>
            <a:r>
              <a:rPr lang="en-US" sz="4000" dirty="0"/>
              <a:t> </a:t>
            </a:r>
            <a:r>
              <a:rPr lang="en-US" sz="4000" dirty="0" err="1"/>
              <a:t>estás</a:t>
            </a:r>
            <a:r>
              <a:rPr lang="en-US" sz="4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705</TotalTime>
  <Words>160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Son similares, pero hay diferencias.</vt:lpstr>
      <vt:lpstr>Los verbos de zapato: E  I</vt:lpstr>
      <vt:lpstr>Los verbos de zapato</vt:lpstr>
      <vt:lpstr>Slide 4</vt:lpstr>
      <vt:lpstr>Pedir</vt:lpstr>
      <vt:lpstr>Servir</vt:lpstr>
      <vt:lpstr>Slide 7</vt:lpstr>
      <vt:lpstr>Repetir</vt:lpstr>
      <vt:lpstr>Decir</vt:lpstr>
      <vt:lpstr>Seguir</vt:lpstr>
      <vt:lpstr>Irregulares en la forma “yo”</vt:lpstr>
      <vt:lpstr>Verbos útiles en el restaurante</vt:lpstr>
    </vt:vector>
  </TitlesOfParts>
  <Company>Oxford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de zapato: E  I</dc:title>
  <dc:creator>hmael</dc:creator>
  <cp:lastModifiedBy>hmelchiorre</cp:lastModifiedBy>
  <cp:revision>30</cp:revision>
  <dcterms:created xsi:type="dcterms:W3CDTF">2013-10-07T19:20:10Z</dcterms:created>
  <dcterms:modified xsi:type="dcterms:W3CDTF">2015-02-26T12:27:38Z</dcterms:modified>
</cp:coreProperties>
</file>