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9" r:id="rId3"/>
    <p:sldId id="291" r:id="rId4"/>
    <p:sldId id="287" r:id="rId5"/>
    <p:sldId id="288" r:id="rId6"/>
    <p:sldId id="290" r:id="rId7"/>
    <p:sldId id="297" r:id="rId8"/>
    <p:sldId id="295" r:id="rId9"/>
    <p:sldId id="286" r:id="rId10"/>
    <p:sldId id="285" r:id="rId11"/>
    <p:sldId id="292" r:id="rId12"/>
    <p:sldId id="294" r:id="rId13"/>
    <p:sldId id="293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72" r:id="rId23"/>
    <p:sldId id="267" r:id="rId24"/>
    <p:sldId id="268" r:id="rId25"/>
    <p:sldId id="271" r:id="rId26"/>
    <p:sldId id="284" r:id="rId27"/>
    <p:sldId id="274" r:id="rId28"/>
    <p:sldId id="275" r:id="rId29"/>
    <p:sldId id="279" r:id="rId30"/>
    <p:sldId id="276" r:id="rId31"/>
    <p:sldId id="280" r:id="rId32"/>
    <p:sldId id="281" r:id="rId33"/>
    <p:sldId id="283" r:id="rId34"/>
    <p:sldId id="282" r:id="rId35"/>
    <p:sldId id="277" r:id="rId36"/>
    <p:sldId id="27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8106FBA-3F3A-42D5-AECB-9CFD67760E93}" type="datetimeFigureOut">
              <a:rPr lang="es-ES" smtClean="0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397E9F7E-0E67-4399-85D6-F85B2CB490C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A08A8-0A0F-4572-B49D-9947E417A660}" type="datetimeFigureOut">
              <a:rPr lang="es-ES" smtClean="0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9CF9C-62B7-4E88-BE4D-6FE5231CDA4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AFF7C-857C-49EC-B5DA-CF19985486BF}" type="datetimeFigureOut">
              <a:rPr lang="es-ES" smtClean="0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4B925-4F74-49DC-8BF7-403D79C3F7C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CE65C-D2E0-4565-8005-78E39EE7C1F6}" type="datetimeFigureOut">
              <a:rPr lang="es-ES" smtClean="0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25F57-4AFE-4FF5-90FE-B427B48F0A6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F72DE149-82D7-4B82-955F-334E70CB4394}" type="datetimeFigureOut">
              <a:rPr lang="es-ES" smtClean="0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39F57FA0-C02D-48A7-A9F9-1CA910FCB14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DD82B-1F03-4938-8AD6-6260BF6E8F20}" type="datetimeFigureOut">
              <a:rPr lang="es-ES" smtClean="0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E2CD5-6ABA-4F17-979B-1C27DB6EB1E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603D6-4568-44ED-B2B3-7BF7492A99A0}" type="datetimeFigureOut">
              <a:rPr lang="es-ES" smtClean="0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0DE2-F15B-45FD-BFA0-83F2BF9CCCB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65703D-2BEA-4725-A0F4-5BBE812CC61A}" type="datetimeFigureOut">
              <a:rPr lang="es-ES" smtClean="0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CFBAF-FD52-43F9-8CC7-03D7B4732EA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342A5E-305A-4529-B5EE-1A18DCF53841}" type="datetimeFigureOut">
              <a:rPr lang="es-ES" smtClean="0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EB789-EEBD-4C48-AD92-B71683E2F84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02312-B371-4AA4-AD48-0E5E8D7E3B77}" type="datetimeFigureOut">
              <a:rPr lang="es-ES" smtClean="0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77161-3C11-4839-B78B-79A52BF8FDA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F2544D-A49F-4CF2-8866-8439DC22E2FF}" type="datetimeFigureOut">
              <a:rPr lang="es-ES" smtClean="0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2DDC8-C835-49E9-A50F-0D8E861BAD9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42D2C1-DE55-46A7-8D32-0187EBAD4541}" type="datetimeFigureOut">
              <a:rPr lang="es-ES" smtClean="0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291E0B-6ED6-4A32-8872-DE897B7D149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acclaimimages.com/_gallery/_pages/0071-0811-2618-4310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cclaimimages.com/_gallery/_pages/0071-0811-2618-4049.html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acclaimimages.com/_gallery/_pages/0071-0811-2416-1202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dirty="0" smtClean="0"/>
              <a:t>Los complementos del objeto directo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8000" b="1" dirty="0" smtClean="0">
                <a:solidFill>
                  <a:srgbClr val="FF0000"/>
                </a:solidFill>
              </a:rPr>
              <a:t/>
            </a:r>
            <a:br>
              <a:rPr lang="es-ES" sz="8000" b="1" dirty="0" smtClean="0">
                <a:solidFill>
                  <a:srgbClr val="FF0000"/>
                </a:solidFill>
              </a:rPr>
            </a:br>
            <a:endParaRPr lang="es-ES" sz="7000" b="1" dirty="0" smtClean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105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Los 8 </a:t>
            </a:r>
            <a:r>
              <a:rPr lang="es-ES" dirty="0" smtClean="0"/>
              <a:t>pronombres de complemento directo</a:t>
            </a:r>
            <a:endParaRPr lang="es-E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s-ES" sz="3600" b="1" dirty="0" smtClean="0"/>
                    </a:p>
                    <a:p>
                      <a:r>
                        <a:rPr lang="es-ES" sz="3600" b="1" dirty="0" smtClean="0">
                          <a:solidFill>
                            <a:srgbClr val="7030A0"/>
                          </a:solidFill>
                        </a:rPr>
                        <a:t>me</a:t>
                      </a:r>
                      <a:r>
                        <a:rPr lang="es-ES" sz="3600" baseline="0" dirty="0" smtClean="0"/>
                        <a:t> – </a:t>
                      </a:r>
                      <a:r>
                        <a:rPr lang="es-ES" sz="3600" baseline="0" dirty="0" smtClean="0"/>
                        <a:t>me</a:t>
                      </a:r>
                      <a:endParaRPr lang="es-ES" sz="3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3600" b="1" dirty="0" smtClean="0"/>
                    </a:p>
                    <a:p>
                      <a:r>
                        <a:rPr lang="es-ES" sz="3600" b="1" dirty="0" smtClean="0">
                          <a:solidFill>
                            <a:srgbClr val="7030A0"/>
                          </a:solidFill>
                        </a:rPr>
                        <a:t>nos</a:t>
                      </a:r>
                      <a:r>
                        <a:rPr lang="es-E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3600" dirty="0" smtClean="0"/>
                        <a:t>- </a:t>
                      </a:r>
                      <a:r>
                        <a:rPr lang="es-ES" sz="3600" dirty="0" err="1" smtClean="0"/>
                        <a:t>us</a:t>
                      </a:r>
                      <a:endParaRPr lang="es-E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 sz="3600" b="1" dirty="0" smtClean="0"/>
                    </a:p>
                    <a:p>
                      <a:r>
                        <a:rPr lang="es-ES" sz="3600" b="1" dirty="0" smtClean="0">
                          <a:solidFill>
                            <a:srgbClr val="7030A0"/>
                          </a:solidFill>
                        </a:rPr>
                        <a:t>te</a:t>
                      </a:r>
                      <a:r>
                        <a:rPr lang="es-ES" sz="3600" dirty="0" smtClean="0"/>
                        <a:t> - </a:t>
                      </a:r>
                      <a:r>
                        <a:rPr lang="es-ES" sz="3600" dirty="0" err="1" smtClean="0"/>
                        <a:t>you</a:t>
                      </a:r>
                      <a:endParaRPr lang="es-ES" sz="3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3600" b="1" dirty="0" smtClean="0"/>
                    </a:p>
                    <a:p>
                      <a:r>
                        <a:rPr lang="es-ES" sz="3600" b="1" dirty="0" smtClean="0">
                          <a:solidFill>
                            <a:srgbClr val="7030A0"/>
                          </a:solidFill>
                        </a:rPr>
                        <a:t>os</a:t>
                      </a:r>
                      <a:r>
                        <a:rPr lang="es-ES" sz="3600" dirty="0" smtClean="0"/>
                        <a:t> – </a:t>
                      </a:r>
                      <a:r>
                        <a:rPr lang="es-ES" sz="3600" dirty="0" err="1" smtClean="0"/>
                        <a:t>ya’ll</a:t>
                      </a:r>
                      <a:endParaRPr lang="es-E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 sz="3600" b="1" dirty="0" smtClean="0"/>
                    </a:p>
                    <a:p>
                      <a:r>
                        <a:rPr lang="es-ES" sz="3600" b="1" dirty="0" smtClean="0">
                          <a:solidFill>
                            <a:srgbClr val="7030A0"/>
                          </a:solidFill>
                        </a:rPr>
                        <a:t>lo</a:t>
                      </a:r>
                      <a:r>
                        <a:rPr lang="es-ES" sz="3600" dirty="0" smtClean="0"/>
                        <a:t>- </a:t>
                      </a:r>
                      <a:r>
                        <a:rPr lang="es-ES" sz="3600" dirty="0" err="1" smtClean="0"/>
                        <a:t>it</a:t>
                      </a:r>
                      <a:r>
                        <a:rPr lang="es-ES" sz="3600" dirty="0" smtClean="0"/>
                        <a:t>/</a:t>
                      </a:r>
                      <a:r>
                        <a:rPr lang="es-ES" sz="3600" b="1" dirty="0" err="1" smtClean="0">
                          <a:solidFill>
                            <a:schemeClr val="accent1"/>
                          </a:solidFill>
                        </a:rPr>
                        <a:t>him</a:t>
                      </a:r>
                      <a:endParaRPr lang="es-ES" sz="36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s-ES" sz="3600" b="1" dirty="0" smtClean="0">
                          <a:solidFill>
                            <a:srgbClr val="7030A0"/>
                          </a:solidFill>
                        </a:rPr>
                        <a:t>la</a:t>
                      </a:r>
                      <a:r>
                        <a:rPr lang="es-ES" sz="3600" dirty="0" smtClean="0"/>
                        <a:t> –</a:t>
                      </a:r>
                      <a:r>
                        <a:rPr lang="es-ES" sz="3600" dirty="0" err="1" smtClean="0"/>
                        <a:t>it</a:t>
                      </a:r>
                      <a:r>
                        <a:rPr lang="es-ES" sz="3600" dirty="0" smtClean="0"/>
                        <a:t>/</a:t>
                      </a:r>
                      <a:r>
                        <a:rPr lang="es-ES" sz="3600" b="1" dirty="0" err="1" smtClean="0">
                          <a:solidFill>
                            <a:schemeClr val="accent1"/>
                          </a:solidFill>
                        </a:rPr>
                        <a:t>her</a:t>
                      </a:r>
                      <a:endParaRPr lang="es-ES" sz="36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es-E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3600" b="1" dirty="0" smtClean="0"/>
                    </a:p>
                    <a:p>
                      <a:r>
                        <a:rPr lang="es-ES" sz="3600" b="1" dirty="0" smtClean="0">
                          <a:solidFill>
                            <a:srgbClr val="7030A0"/>
                          </a:solidFill>
                        </a:rPr>
                        <a:t>los</a:t>
                      </a:r>
                      <a:r>
                        <a:rPr lang="es-ES" sz="3600" dirty="0" smtClean="0"/>
                        <a:t> -</a:t>
                      </a:r>
                      <a:r>
                        <a:rPr lang="es-ES" sz="3600" dirty="0" err="1" smtClean="0"/>
                        <a:t>them</a:t>
                      </a:r>
                      <a:endParaRPr lang="es-ES" sz="3600" dirty="0" smtClean="0"/>
                    </a:p>
                    <a:p>
                      <a:r>
                        <a:rPr lang="es-ES" sz="3600" b="1" dirty="0" smtClean="0">
                          <a:solidFill>
                            <a:srgbClr val="7030A0"/>
                          </a:solidFill>
                        </a:rPr>
                        <a:t>las</a:t>
                      </a:r>
                      <a:r>
                        <a:rPr lang="es-ES" sz="3600" dirty="0" smtClean="0"/>
                        <a:t> – </a:t>
                      </a:r>
                      <a:r>
                        <a:rPr lang="es-ES" sz="3600" dirty="0" err="1" smtClean="0"/>
                        <a:t>them</a:t>
                      </a:r>
                      <a:endParaRPr lang="es-E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762000"/>
          </a:xfrm>
        </p:spPr>
        <p:txBody>
          <a:bodyPr/>
          <a:lstStyle/>
          <a:p>
            <a:r>
              <a:rPr lang="en-US" dirty="0" err="1" smtClean="0"/>
              <a:t>Determina</a:t>
            </a:r>
            <a:r>
              <a:rPr lang="en-US" dirty="0" smtClean="0"/>
              <a:t> el </a:t>
            </a:r>
            <a:r>
              <a:rPr lang="en-US" dirty="0" err="1" smtClean="0"/>
              <a:t>complemento</a:t>
            </a:r>
            <a:r>
              <a:rPr lang="en-US" dirty="0" smtClean="0"/>
              <a:t> </a:t>
            </a:r>
            <a:r>
              <a:rPr lang="en-US" dirty="0" err="1" smtClean="0"/>
              <a:t>directo</a:t>
            </a:r>
            <a:r>
              <a:rPr lang="en-US" dirty="0" smtClean="0"/>
              <a:t> </a:t>
            </a:r>
            <a:r>
              <a:rPr lang="en-US" dirty="0" smtClean="0"/>
              <a:t>del la </a:t>
            </a:r>
            <a:r>
              <a:rPr lang="en-US" dirty="0" err="1" smtClean="0"/>
              <a:t>frase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95400" y="25908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Selena </a:t>
            </a:r>
            <a:r>
              <a:rPr lang="en-US" sz="3600" b="1" dirty="0" err="1" smtClean="0">
                <a:solidFill>
                  <a:srgbClr val="FF0000"/>
                </a:solidFill>
              </a:rPr>
              <a:t>lleva</a:t>
            </a:r>
            <a:r>
              <a:rPr lang="en-US" sz="3600" b="1" dirty="0" smtClean="0"/>
              <a:t> el </a:t>
            </a:r>
            <a:r>
              <a:rPr lang="en-US" sz="3600" b="1" dirty="0" err="1" smtClean="0"/>
              <a:t>traje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baño</a:t>
            </a:r>
            <a:r>
              <a:rPr lang="en-US" sz="3600" b="1" dirty="0" smtClean="0"/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3962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¿</a:t>
            </a:r>
            <a:r>
              <a:rPr lang="en-US" sz="3600" i="1" dirty="0" err="1" smtClean="0"/>
              <a:t>Qué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lleva</a:t>
            </a:r>
            <a:r>
              <a:rPr lang="en-US" sz="3600" i="1" dirty="0" smtClean="0"/>
              <a:t> Selena?</a:t>
            </a:r>
            <a:endParaRPr lang="en-US" sz="3600" i="1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2590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Selena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lleva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el </a:t>
            </a:r>
            <a:r>
              <a:rPr lang="en-US" sz="3600" b="1" dirty="0" err="1" smtClean="0">
                <a:solidFill>
                  <a:srgbClr val="7030A0"/>
                </a:solidFill>
              </a:rPr>
              <a:t>traje</a:t>
            </a:r>
            <a:r>
              <a:rPr lang="en-US" sz="3600" b="1" dirty="0" smtClean="0">
                <a:solidFill>
                  <a:srgbClr val="7030A0"/>
                </a:solidFill>
              </a:rPr>
              <a:t> de </a:t>
            </a:r>
            <a:r>
              <a:rPr lang="en-US" sz="3600" b="1" dirty="0" err="1" smtClean="0">
                <a:solidFill>
                  <a:srgbClr val="7030A0"/>
                </a:solidFill>
              </a:rPr>
              <a:t>baño</a:t>
            </a:r>
            <a:r>
              <a:rPr lang="en-US" sz="3600" b="1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2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76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Determina</a:t>
            </a:r>
            <a:r>
              <a:rPr lang="en-US" dirty="0" smtClean="0"/>
              <a:t> </a:t>
            </a:r>
            <a:r>
              <a:rPr lang="en-US" u="sng" dirty="0" smtClean="0"/>
              <a:t>el </a:t>
            </a:r>
            <a:r>
              <a:rPr lang="en-US" u="sng" dirty="0" err="1" smtClean="0"/>
              <a:t>pronombre</a:t>
            </a:r>
            <a:r>
              <a:rPr lang="en-US" u="sng" dirty="0" smtClean="0"/>
              <a:t> de </a:t>
            </a:r>
            <a:r>
              <a:rPr lang="en-US" u="sng" dirty="0" err="1" smtClean="0"/>
              <a:t>complemento</a:t>
            </a:r>
            <a:r>
              <a:rPr lang="en-US" u="sng" dirty="0" smtClean="0"/>
              <a:t> </a:t>
            </a:r>
            <a:r>
              <a:rPr lang="en-US" u="sng" dirty="0" err="1" smtClean="0"/>
              <a:t>directo</a:t>
            </a:r>
            <a:r>
              <a:rPr lang="en-US" u="sng" dirty="0" smtClean="0"/>
              <a:t> </a:t>
            </a:r>
            <a:r>
              <a:rPr lang="en-US" dirty="0" err="1" smtClean="0"/>
              <a:t>correcto</a:t>
            </a:r>
            <a:r>
              <a:rPr lang="en-US" dirty="0" smtClean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reemplaza</a:t>
            </a:r>
            <a:r>
              <a:rPr lang="en-US" dirty="0" smtClean="0"/>
              <a:t> (replace) el </a:t>
            </a:r>
            <a:r>
              <a:rPr lang="en-US" dirty="0" err="1" smtClean="0"/>
              <a:t>complemento</a:t>
            </a:r>
            <a:r>
              <a:rPr lang="en-US" dirty="0" smtClean="0"/>
              <a:t> </a:t>
            </a:r>
            <a:r>
              <a:rPr lang="en-US" dirty="0" err="1" smtClean="0"/>
              <a:t>directo</a:t>
            </a:r>
            <a:r>
              <a:rPr lang="en-US" dirty="0" smtClean="0"/>
              <a:t> con </a:t>
            </a:r>
            <a:r>
              <a:rPr lang="en-US" u="sng" dirty="0" err="1" smtClean="0"/>
              <a:t>ese</a:t>
            </a:r>
            <a:r>
              <a:rPr lang="en-US" u="sng" dirty="0" smtClean="0"/>
              <a:t> </a:t>
            </a:r>
            <a:r>
              <a:rPr lang="en-US" u="sng" dirty="0" err="1" smtClean="0"/>
              <a:t>pronombre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95400" y="23622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Selena </a:t>
            </a:r>
            <a:r>
              <a:rPr lang="en-US" sz="3600" b="1" dirty="0" err="1" smtClean="0"/>
              <a:t>lleva</a:t>
            </a:r>
            <a:r>
              <a:rPr lang="en-US" sz="3600" b="1" dirty="0" smtClean="0"/>
              <a:t> </a:t>
            </a:r>
            <a:r>
              <a:rPr lang="en-US" sz="3600" b="1" i="1" dirty="0" smtClean="0">
                <a:solidFill>
                  <a:srgbClr val="7030A0"/>
                </a:solidFill>
              </a:rPr>
              <a:t>el </a:t>
            </a:r>
            <a:r>
              <a:rPr lang="en-US" sz="3600" b="1" i="1" dirty="0" err="1" smtClean="0">
                <a:solidFill>
                  <a:srgbClr val="7030A0"/>
                </a:solidFill>
              </a:rPr>
              <a:t>traje</a:t>
            </a:r>
            <a:r>
              <a:rPr lang="en-US" sz="3600" b="1" i="1" dirty="0" smtClean="0">
                <a:solidFill>
                  <a:srgbClr val="7030A0"/>
                </a:solidFill>
              </a:rPr>
              <a:t> de </a:t>
            </a:r>
            <a:r>
              <a:rPr lang="en-US" sz="3600" b="1" i="1" dirty="0" err="1" smtClean="0">
                <a:solidFill>
                  <a:srgbClr val="7030A0"/>
                </a:solidFill>
              </a:rPr>
              <a:t>baño</a:t>
            </a:r>
            <a:r>
              <a:rPr lang="en-US" sz="3600" b="1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09800" y="3200400"/>
          <a:ext cx="4724400" cy="3327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/>
                <a:gridCol w="2362200"/>
              </a:tblGrid>
              <a:tr h="846617">
                <a:tc>
                  <a:txBody>
                    <a:bodyPr/>
                    <a:lstStyle/>
                    <a:p>
                      <a:endParaRPr lang="es-ES" sz="2000" b="1" dirty="0" smtClean="0"/>
                    </a:p>
                    <a:p>
                      <a:r>
                        <a:rPr lang="es-ES" sz="2000" b="1" dirty="0" smtClean="0">
                          <a:solidFill>
                            <a:srgbClr val="FF0000"/>
                          </a:solidFill>
                        </a:rPr>
                        <a:t>me</a:t>
                      </a:r>
                      <a:r>
                        <a:rPr lang="es-ES" sz="2000" baseline="0" dirty="0" smtClean="0"/>
                        <a:t> – me</a:t>
                      </a:r>
                      <a:endParaRPr lang="es-E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2000" b="1" dirty="0" smtClean="0"/>
                    </a:p>
                    <a:p>
                      <a:r>
                        <a:rPr lang="es-ES" sz="2000" b="1" dirty="0" smtClean="0">
                          <a:solidFill>
                            <a:srgbClr val="FF0000"/>
                          </a:solidFill>
                        </a:rPr>
                        <a:t>nos</a:t>
                      </a:r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2000" dirty="0" smtClean="0"/>
                        <a:t>- </a:t>
                      </a:r>
                      <a:r>
                        <a:rPr lang="es-ES" sz="2000" dirty="0" err="1" smtClean="0"/>
                        <a:t>us</a:t>
                      </a:r>
                      <a:endParaRPr lang="es-E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17">
                <a:tc>
                  <a:txBody>
                    <a:bodyPr/>
                    <a:lstStyle/>
                    <a:p>
                      <a:endParaRPr lang="es-ES" sz="2000" b="1" dirty="0" smtClean="0"/>
                    </a:p>
                    <a:p>
                      <a:r>
                        <a:rPr lang="es-ES" sz="2000" b="1" dirty="0" smtClean="0">
                          <a:solidFill>
                            <a:srgbClr val="FF0000"/>
                          </a:solidFill>
                        </a:rPr>
                        <a:t>te</a:t>
                      </a:r>
                      <a:r>
                        <a:rPr lang="es-ES" sz="2000" dirty="0" smtClean="0"/>
                        <a:t> - </a:t>
                      </a:r>
                      <a:r>
                        <a:rPr lang="es-ES" sz="2000" dirty="0" err="1" smtClean="0"/>
                        <a:t>you</a:t>
                      </a:r>
                      <a:endParaRPr lang="es-E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2000" b="1" dirty="0" smtClean="0"/>
                    </a:p>
                    <a:p>
                      <a:r>
                        <a:rPr lang="es-ES" sz="2000" b="1" dirty="0" smtClean="0">
                          <a:solidFill>
                            <a:srgbClr val="FF0000"/>
                          </a:solidFill>
                        </a:rPr>
                        <a:t>os</a:t>
                      </a:r>
                      <a:r>
                        <a:rPr lang="es-ES" sz="2000" dirty="0" smtClean="0"/>
                        <a:t> – </a:t>
                      </a:r>
                      <a:r>
                        <a:rPr lang="es-ES" sz="2000" dirty="0" err="1" smtClean="0"/>
                        <a:t>ya’ll</a:t>
                      </a:r>
                      <a:endParaRPr lang="es-E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167">
                <a:tc>
                  <a:txBody>
                    <a:bodyPr/>
                    <a:lstStyle/>
                    <a:p>
                      <a:endParaRPr lang="es-ES" sz="2000" b="1" dirty="0" smtClean="0"/>
                    </a:p>
                    <a:p>
                      <a:r>
                        <a:rPr lang="es-ES" sz="2000" b="1" dirty="0" smtClean="0"/>
                        <a:t>lo</a:t>
                      </a:r>
                      <a:r>
                        <a:rPr lang="es-ES" sz="2000" dirty="0" smtClean="0"/>
                        <a:t>- </a:t>
                      </a:r>
                      <a:r>
                        <a:rPr lang="es-ES" sz="2000" dirty="0" err="1" smtClean="0"/>
                        <a:t>it</a:t>
                      </a:r>
                      <a:r>
                        <a:rPr lang="es-ES" sz="2000" dirty="0" smtClean="0"/>
                        <a:t>/</a:t>
                      </a:r>
                      <a:r>
                        <a:rPr lang="es-ES" sz="2000" b="1" dirty="0" err="1" smtClean="0">
                          <a:solidFill>
                            <a:schemeClr val="accent1"/>
                          </a:solidFill>
                        </a:rPr>
                        <a:t>him</a:t>
                      </a:r>
                      <a:endParaRPr lang="es-ES" sz="20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s-ES" sz="2000" b="1" dirty="0" smtClean="0"/>
                        <a:t>la</a:t>
                      </a:r>
                      <a:r>
                        <a:rPr lang="es-ES" sz="2000" dirty="0" smtClean="0"/>
                        <a:t> –</a:t>
                      </a:r>
                      <a:r>
                        <a:rPr lang="es-ES" sz="2000" dirty="0" err="1" smtClean="0"/>
                        <a:t>it</a:t>
                      </a:r>
                      <a:r>
                        <a:rPr lang="es-ES" sz="2000" dirty="0" smtClean="0"/>
                        <a:t>/</a:t>
                      </a:r>
                      <a:r>
                        <a:rPr lang="es-ES" sz="2000" b="1" dirty="0" err="1" smtClean="0">
                          <a:solidFill>
                            <a:schemeClr val="accent1"/>
                          </a:solidFill>
                        </a:rPr>
                        <a:t>her</a:t>
                      </a:r>
                      <a:endParaRPr lang="es-ES" sz="20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es-E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2000" b="1" dirty="0" smtClean="0"/>
                    </a:p>
                    <a:p>
                      <a:r>
                        <a:rPr lang="es-ES" sz="2000" b="1" dirty="0" smtClean="0"/>
                        <a:t>los</a:t>
                      </a:r>
                      <a:r>
                        <a:rPr lang="es-ES" sz="2000" dirty="0" smtClean="0"/>
                        <a:t> -</a:t>
                      </a:r>
                      <a:r>
                        <a:rPr lang="es-ES" sz="2000" dirty="0" err="1" smtClean="0"/>
                        <a:t>them</a:t>
                      </a:r>
                      <a:endParaRPr lang="es-ES" sz="2000" dirty="0" smtClean="0"/>
                    </a:p>
                    <a:p>
                      <a:r>
                        <a:rPr lang="es-ES" sz="2000" b="1" dirty="0" smtClean="0"/>
                        <a:t>las</a:t>
                      </a:r>
                      <a:r>
                        <a:rPr lang="es-ES" sz="2000" dirty="0" smtClean="0"/>
                        <a:t> – </a:t>
                      </a:r>
                      <a:r>
                        <a:rPr lang="es-ES" sz="2000" dirty="0" err="1" smtClean="0"/>
                        <a:t>them</a:t>
                      </a:r>
                      <a:endParaRPr lang="es-E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381000" y="5334000"/>
            <a:ext cx="1828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23622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Selena </a:t>
            </a:r>
            <a:r>
              <a:rPr lang="en-US" sz="3600" b="1" dirty="0" err="1" smtClean="0"/>
              <a:t>lleva</a:t>
            </a:r>
            <a:r>
              <a:rPr lang="en-US" sz="3600" b="1" dirty="0" smtClean="0"/>
              <a:t> </a:t>
            </a:r>
            <a:r>
              <a:rPr lang="en-US" sz="3600" b="1" i="1" strike="sngStrike" dirty="0" smtClean="0">
                <a:solidFill>
                  <a:srgbClr val="7030A0"/>
                </a:solidFill>
              </a:rPr>
              <a:t>el </a:t>
            </a:r>
            <a:r>
              <a:rPr lang="en-US" sz="3600" b="1" i="1" strike="sngStrike" dirty="0" err="1" smtClean="0">
                <a:solidFill>
                  <a:srgbClr val="7030A0"/>
                </a:solidFill>
              </a:rPr>
              <a:t>traje</a:t>
            </a:r>
            <a:r>
              <a:rPr lang="en-US" sz="3600" b="1" i="1" strike="sngStrike" dirty="0" smtClean="0">
                <a:solidFill>
                  <a:srgbClr val="7030A0"/>
                </a:solidFill>
              </a:rPr>
              <a:t> de </a:t>
            </a:r>
            <a:r>
              <a:rPr lang="en-US" sz="3600" b="1" i="1" strike="sngStrike" dirty="0" err="1" smtClean="0">
                <a:solidFill>
                  <a:srgbClr val="7030A0"/>
                </a:solidFill>
              </a:rPr>
              <a:t>baño</a:t>
            </a:r>
            <a:r>
              <a:rPr lang="en-US" sz="3600" b="1" dirty="0" smtClean="0"/>
              <a:t>.</a:t>
            </a:r>
            <a:endParaRPr lang="en-US" sz="36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1905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lo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Escribe</a:t>
            </a:r>
            <a:r>
              <a:rPr lang="en-US" dirty="0" smtClean="0"/>
              <a:t> el </a:t>
            </a:r>
            <a:r>
              <a:rPr lang="en-US" dirty="0" err="1" smtClean="0"/>
              <a:t>pronombre</a:t>
            </a:r>
            <a:r>
              <a:rPr lang="en-US" dirty="0" smtClean="0"/>
              <a:t> de </a:t>
            </a:r>
            <a:r>
              <a:rPr lang="en-US" dirty="0" err="1" smtClean="0"/>
              <a:t>complemento</a:t>
            </a:r>
            <a:r>
              <a:rPr lang="en-US" dirty="0" smtClean="0"/>
              <a:t> </a:t>
            </a:r>
            <a:r>
              <a:rPr lang="en-US" dirty="0" err="1" smtClean="0"/>
              <a:t>directo</a:t>
            </a:r>
            <a:r>
              <a:rPr lang="en-US" dirty="0" smtClean="0"/>
              <a:t> </a:t>
            </a:r>
            <a:r>
              <a:rPr lang="en-US" u="sng" dirty="0" err="1" smtClean="0"/>
              <a:t>delante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before</a:t>
            </a:r>
            <a:r>
              <a:rPr lang="en-US" dirty="0" smtClean="0"/>
              <a:t>) </a:t>
            </a:r>
            <a:r>
              <a:rPr lang="en-US" dirty="0" smtClean="0"/>
              <a:t>del </a:t>
            </a:r>
            <a:r>
              <a:rPr lang="en-US" dirty="0" err="1" smtClean="0"/>
              <a:t>verbo</a:t>
            </a:r>
            <a:r>
              <a:rPr lang="en-US" dirty="0" smtClean="0"/>
              <a:t> o </a:t>
            </a:r>
            <a:r>
              <a:rPr lang="en-US" u="sng" dirty="0" err="1" smtClean="0"/>
              <a:t>adjuntado</a:t>
            </a:r>
            <a:r>
              <a:rPr lang="en-US" dirty="0" smtClean="0"/>
              <a:t> (attached) al </a:t>
            </a:r>
            <a:r>
              <a:rPr lang="en-US" dirty="0" err="1" smtClean="0"/>
              <a:t>infinitivo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4495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Selena </a:t>
            </a:r>
            <a:r>
              <a:rPr lang="en-US" sz="3600" dirty="0" smtClean="0">
                <a:solidFill>
                  <a:srgbClr val="7030A0"/>
                </a:solidFill>
              </a:rPr>
              <a:t>lo</a:t>
            </a:r>
            <a:r>
              <a:rPr lang="en-US" sz="3600" dirty="0" smtClean="0"/>
              <a:t> </a:t>
            </a:r>
            <a:r>
              <a:rPr lang="en-US" sz="3600" dirty="0" err="1" smtClean="0"/>
              <a:t>lleva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3048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Selena </a:t>
            </a:r>
            <a:r>
              <a:rPr lang="en-US" sz="3600" dirty="0" err="1" smtClean="0"/>
              <a:t>lleva</a:t>
            </a:r>
            <a:r>
              <a:rPr lang="en-US" sz="3600" dirty="0" smtClean="0"/>
              <a:t> ----------.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2362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lo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4127654">
            <a:off x="3594066" y="1483009"/>
            <a:ext cx="605699" cy="2219620"/>
          </a:xfrm>
          <a:prstGeom prst="curvedRightArrow">
            <a:avLst>
              <a:gd name="adj1" fmla="val 25000"/>
              <a:gd name="adj2" fmla="val 50000"/>
              <a:gd name="adj3" fmla="val 48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¿Necesito </a:t>
            </a:r>
            <a:r>
              <a:rPr lang="es-ES" smtClean="0">
                <a:solidFill>
                  <a:srgbClr val="7030A0"/>
                </a:solidFill>
                <a:ea typeface="ＭＳ Ｐゴシック" pitchFamily="34" charset="-128"/>
              </a:rPr>
              <a:t>el abrigo</a:t>
            </a:r>
            <a:r>
              <a:rPr lang="es-ES" smtClean="0">
                <a:ea typeface="ＭＳ Ｐゴシック" pitchFamily="34" charset="-128"/>
              </a:rPr>
              <a:t>?</a:t>
            </a:r>
          </a:p>
        </p:txBody>
      </p:sp>
      <p:pic>
        <p:nvPicPr>
          <p:cNvPr id="3075" name="Picture 2" descr="http://www.clipartclipart.com/_images_300/A_purple_coat_100320-215771-518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46037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486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ＭＳ Ｐゴシック" charset="-128"/>
                <a:cs typeface="+mj-cs"/>
              </a:rPr>
              <a:t>Sí, </a:t>
            </a:r>
            <a:r>
              <a:rPr lang="es-ES" sz="4400" dirty="0">
                <a:solidFill>
                  <a:srgbClr val="7030A0"/>
                </a:solidFill>
                <a:latin typeface="+mj-lt"/>
                <a:ea typeface="ＭＳ Ｐゴシック" charset="-128"/>
                <a:cs typeface="+mj-cs"/>
              </a:rPr>
              <a:t>_</a:t>
            </a:r>
            <a:r>
              <a:rPr lang="es-ES" sz="4400" b="1" u="sng" dirty="0">
                <a:solidFill>
                  <a:srgbClr val="7030A0"/>
                </a:solidFill>
                <a:latin typeface="+mj-lt"/>
                <a:ea typeface="ＭＳ Ｐゴシック" charset="-128"/>
                <a:cs typeface="+mj-cs"/>
              </a:rPr>
              <a:t>lo</a:t>
            </a:r>
            <a:r>
              <a:rPr lang="es-ES" sz="4400" dirty="0">
                <a:solidFill>
                  <a:srgbClr val="7030A0"/>
                </a:solidFill>
                <a:latin typeface="+mj-lt"/>
                <a:ea typeface="ＭＳ Ｐゴシック" charset="-128"/>
                <a:cs typeface="+mj-cs"/>
              </a:rPr>
              <a:t>__ </a:t>
            </a:r>
            <a:r>
              <a:rPr lang="es-ES" sz="4400" dirty="0">
                <a:latin typeface="+mj-lt"/>
                <a:ea typeface="ＭＳ Ｐゴシック" charset="-128"/>
                <a:cs typeface="+mj-cs"/>
              </a:rPr>
              <a:t>(</a:t>
            </a:r>
            <a:r>
              <a:rPr lang="es-ES" sz="4400" dirty="0" err="1">
                <a:latin typeface="+mj-lt"/>
                <a:ea typeface="ＭＳ Ｐゴシック" charset="-128"/>
                <a:cs typeface="+mj-cs"/>
              </a:rPr>
              <a:t>it</a:t>
            </a:r>
            <a:r>
              <a:rPr lang="es-ES" sz="4400" dirty="0">
                <a:latin typeface="+mj-lt"/>
                <a:ea typeface="ＭＳ Ｐゴシック" charset="-128"/>
                <a:cs typeface="+mj-cs"/>
              </a:rPr>
              <a:t>) necesitas.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llustrationsof.com/royalty-free-scarf-clipart-illustration-70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3810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 txBox="1">
            <a:spLocks/>
          </p:cNvSpPr>
          <p:nvPr/>
        </p:nvSpPr>
        <p:spPr bwMode="auto">
          <a:xfrm>
            <a:off x="457200" y="533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>
                <a:ea typeface="ＭＳ Ｐゴシック" pitchFamily="34" charset="-128"/>
              </a:rPr>
              <a:t>Sí </a:t>
            </a:r>
            <a:r>
              <a:rPr lang="es-ES" sz="4400" u="sng">
                <a:solidFill>
                  <a:srgbClr val="00B050"/>
                </a:solidFill>
                <a:ea typeface="ＭＳ Ｐゴシック" pitchFamily="34" charset="-128"/>
              </a:rPr>
              <a:t>_la_</a:t>
            </a:r>
            <a:r>
              <a:rPr lang="es-ES" sz="4400">
                <a:ea typeface="ＭＳ Ｐゴシック" pitchFamily="34" charset="-128"/>
              </a:rPr>
              <a:t>(it) necesitas.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400" dirty="0">
                <a:latin typeface="+mj-lt"/>
                <a:ea typeface="ＭＳ Ｐゴシック" charset="-128"/>
                <a:cs typeface="+mj-cs"/>
              </a:rPr>
              <a:t>¿Necesito </a:t>
            </a:r>
            <a:r>
              <a:rPr lang="es-ES" sz="4400" dirty="0">
                <a:solidFill>
                  <a:srgbClr val="00B050"/>
                </a:solidFill>
                <a:latin typeface="+mj-lt"/>
                <a:ea typeface="ＭＳ Ｐゴシック" charset="-128"/>
                <a:cs typeface="+mj-cs"/>
              </a:rPr>
              <a:t>la bufanda</a:t>
            </a:r>
            <a:r>
              <a:rPr lang="es-ES" sz="4400" dirty="0">
                <a:latin typeface="+mj-lt"/>
                <a:ea typeface="ＭＳ Ｐゴシック" charset="-128"/>
                <a:cs typeface="+mj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www.bradfitzpatrick.com/store/images/products/ca002-cartoon-glo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4826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685800" y="533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>
                <a:ea typeface="ＭＳ Ｐゴシック" pitchFamily="34" charset="-128"/>
              </a:rPr>
              <a:t>Sí, </a:t>
            </a:r>
            <a:r>
              <a:rPr lang="es-ES" sz="4400">
                <a:solidFill>
                  <a:srgbClr val="FF0000"/>
                </a:solidFill>
                <a:ea typeface="ＭＳ Ｐゴシック" pitchFamily="34" charset="-128"/>
              </a:rPr>
              <a:t>______</a:t>
            </a:r>
            <a:r>
              <a:rPr lang="es-ES" sz="4400">
                <a:ea typeface="ＭＳ Ｐゴシック" pitchFamily="34" charset="-128"/>
              </a:rPr>
              <a:t> (them) necesitas.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400" dirty="0">
                <a:latin typeface="+mj-lt"/>
                <a:ea typeface="ＭＳ Ｐゴシック" charset="-128"/>
                <a:cs typeface="+mj-cs"/>
              </a:rPr>
              <a:t>¿Necesito </a:t>
            </a:r>
            <a:r>
              <a:rPr lang="es-ES" sz="4400" dirty="0">
                <a:solidFill>
                  <a:srgbClr val="FF0000"/>
                </a:solidFill>
                <a:latin typeface="+mj-lt"/>
                <a:ea typeface="ＭＳ Ｐゴシック" charset="-128"/>
                <a:cs typeface="+mj-cs"/>
              </a:rPr>
              <a:t>los guantes</a:t>
            </a:r>
            <a:r>
              <a:rPr lang="es-ES" sz="4400" dirty="0">
                <a:latin typeface="+mj-lt"/>
                <a:ea typeface="ＭＳ Ｐゴシック" charset="-128"/>
                <a:cs typeface="+mj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¿Necesito </a:t>
            </a:r>
            <a:r>
              <a:rPr lang="es-ES" b="1" smtClean="0">
                <a:solidFill>
                  <a:srgbClr val="0070C0"/>
                </a:solidFill>
                <a:ea typeface="ＭＳ Ｐゴシック" pitchFamily="34" charset="-128"/>
              </a:rPr>
              <a:t>el gorro</a:t>
            </a:r>
            <a:r>
              <a:rPr lang="es-ES" smtClean="0">
                <a:ea typeface="ＭＳ Ｐゴシック" pitchFamily="34" charset="-128"/>
              </a:rPr>
              <a:t>?</a:t>
            </a:r>
          </a:p>
        </p:txBody>
      </p:sp>
      <p:pic>
        <p:nvPicPr>
          <p:cNvPr id="6147" name="Picture 2" descr="http://lessonpix.com/drawings/121/380x380/Winter%20H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tle 1"/>
          <p:cNvSpPr txBox="1">
            <a:spLocks/>
          </p:cNvSpPr>
          <p:nvPr/>
        </p:nvSpPr>
        <p:spPr bwMode="auto">
          <a:xfrm>
            <a:off x="304800" y="50292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>
                <a:ea typeface="ＭＳ Ｐゴシック" pitchFamily="34" charset="-128"/>
              </a:rPr>
              <a:t>Sí, </a:t>
            </a:r>
            <a:r>
              <a:rPr lang="es-ES" sz="4400" b="1">
                <a:solidFill>
                  <a:srgbClr val="0070C0"/>
                </a:solidFill>
                <a:ea typeface="ＭＳ Ｐゴシック" pitchFamily="34" charset="-128"/>
              </a:rPr>
              <a:t>______</a:t>
            </a:r>
            <a:r>
              <a:rPr lang="es-ES" sz="4400">
                <a:ea typeface="ＭＳ Ｐゴシック" pitchFamily="34" charset="-128"/>
              </a:rPr>
              <a:t> (it) necesitas.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¿Necesito el impermeable?</a:t>
            </a:r>
          </a:p>
        </p:txBody>
      </p:sp>
      <p:pic>
        <p:nvPicPr>
          <p:cNvPr id="7171" name="Picture 2" descr="http://images.clipartof.com/small/437279-Royalty-Free-RF-Clipart-Illustration-Of-A-Cartoon-Girl-In-Rain-Gear-Waiting-For-Sh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857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itle 1"/>
          <p:cNvSpPr txBox="1">
            <a:spLocks/>
          </p:cNvSpPr>
          <p:nvPr/>
        </p:nvSpPr>
        <p:spPr bwMode="auto">
          <a:xfrm>
            <a:off x="4876800" y="20574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>
                <a:ea typeface="ＭＳ Ｐゴシック" pitchFamily="34" charset="-128"/>
              </a:rPr>
              <a:t>No, ______ (it) necesitas.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¿Llevo las botas?</a:t>
            </a:r>
          </a:p>
        </p:txBody>
      </p:sp>
      <p:pic>
        <p:nvPicPr>
          <p:cNvPr id="8195" name="Picture 2" descr="http://school.discoveryeducation.com/clipart/images/boo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47625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itle 1"/>
          <p:cNvSpPr txBox="1">
            <a:spLocks/>
          </p:cNvSpPr>
          <p:nvPr/>
        </p:nvSpPr>
        <p:spPr bwMode="auto">
          <a:xfrm>
            <a:off x="3886200" y="19050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>
                <a:ea typeface="ＭＳ Ｐゴシック" pitchFamily="34" charset="-128"/>
              </a:rPr>
              <a:t>Sí, ______ (them) llevo.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¿</a:t>
            </a:r>
            <a:r>
              <a:rPr lang="en-US" dirty="0" err="1" smtClean="0">
                <a:solidFill>
                  <a:schemeClr val="tx1"/>
                </a:solidFill>
              </a:rPr>
              <a:t>Cuál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</a:t>
            </a:r>
            <a:r>
              <a:rPr lang="en-US" dirty="0" smtClean="0">
                <a:solidFill>
                  <a:schemeClr val="tx1"/>
                </a:solidFill>
              </a:rPr>
              <a:t> el </a:t>
            </a:r>
            <a:r>
              <a:rPr lang="en-US" dirty="0" err="1" smtClean="0">
                <a:solidFill>
                  <a:schemeClr val="tx1"/>
                </a:solidFill>
              </a:rPr>
              <a:t>sujeto</a:t>
            </a:r>
            <a:r>
              <a:rPr lang="en-US" dirty="0" smtClean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frase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Sujeto</a:t>
            </a:r>
            <a:r>
              <a:rPr lang="en-US" dirty="0" smtClean="0"/>
              <a:t>=________</a:t>
            </a:r>
          </a:p>
          <a:p>
            <a:pPr>
              <a:buNone/>
            </a:pPr>
            <a:r>
              <a:rPr lang="en-US" dirty="0" smtClean="0"/>
              <a:t>				</a:t>
            </a:r>
          </a:p>
          <a:p>
            <a:pPr>
              <a:buNone/>
            </a:pPr>
            <a:r>
              <a:rPr lang="en-US" dirty="0" smtClean="0"/>
              <a:t>  			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err="1" smtClean="0"/>
              <a:t>Ejemplo</a:t>
            </a:r>
            <a:r>
              <a:rPr lang="en-US" dirty="0" smtClean="0"/>
              <a:t>: 	Marisol </a:t>
            </a:r>
            <a:r>
              <a:rPr lang="en-US" dirty="0" err="1" smtClean="0"/>
              <a:t>compra</a:t>
            </a:r>
            <a:r>
              <a:rPr lang="en-US" dirty="0" smtClean="0"/>
              <a:t> el </a:t>
            </a:r>
            <a:r>
              <a:rPr lang="en-US" dirty="0" err="1" smtClean="0"/>
              <a:t>vestido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2743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Sujeto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¿Uso el paraguas?</a:t>
            </a:r>
          </a:p>
        </p:txBody>
      </p:sp>
      <p:pic>
        <p:nvPicPr>
          <p:cNvPr id="9219" name="Picture 2" descr="http://t2.gstatic.com/images?q=tbn:ANd9GcQVqf6KtNF6t3J8cYfa9G5xPtZV5tYuoKjTo5rAF-iNxdF-My8ygnEGcPsP8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24200"/>
            <a:ext cx="302895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itle 1"/>
          <p:cNvSpPr txBox="1">
            <a:spLocks/>
          </p:cNvSpPr>
          <p:nvPr/>
        </p:nvSpPr>
        <p:spPr bwMode="auto">
          <a:xfrm>
            <a:off x="0" y="1905000"/>
            <a:ext cx="518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>
                <a:ea typeface="ＭＳ Ｐゴシック" pitchFamily="34" charset="-128"/>
              </a:rPr>
              <a:t>No, ______ (it) usas.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enim Sho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69728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 txBox="1">
            <a:spLocks/>
          </p:cNvSpPr>
          <p:nvPr/>
        </p:nvSpPr>
        <p:spPr bwMode="auto">
          <a:xfrm>
            <a:off x="0" y="19812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>
                <a:ea typeface="ＭＳ Ｐゴシック" pitchFamily="34" charset="-128"/>
              </a:rPr>
              <a:t>Sí, ______ (them) tienes que llevar.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400" dirty="0">
                <a:latin typeface="+mj-lt"/>
                <a:ea typeface="ＭＳ Ｐゴシック" charset="-128"/>
                <a:cs typeface="+mj-cs"/>
              </a:rPr>
              <a:t>¿Tengo que llevar los shorts?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¿Uso el bronceador?</a:t>
            </a:r>
          </a:p>
        </p:txBody>
      </p:sp>
      <p:pic>
        <p:nvPicPr>
          <p:cNvPr id="11267" name="Picture 2" descr="http://t2.gstatic.com/images?q=tbn:ANd9GcRYzzGyZ1pJxWDYoclzEtHdcfxOlKKguZ-eiqM00oAcG_Gd0a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75" y="1371600"/>
            <a:ext cx="42005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itle 1"/>
          <p:cNvSpPr txBox="1">
            <a:spLocks/>
          </p:cNvSpPr>
          <p:nvPr/>
        </p:nvSpPr>
        <p:spPr bwMode="auto">
          <a:xfrm>
            <a:off x="0" y="19812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>
                <a:ea typeface="ＭＳ Ｐゴシック" pitchFamily="34" charset="-128"/>
              </a:rPr>
              <a:t>No ______ (it) usas.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¿ Lleva Paco el traje de  baño?</a:t>
            </a:r>
          </a:p>
        </p:txBody>
      </p:sp>
      <p:pic>
        <p:nvPicPr>
          <p:cNvPr id="12291" name="Picture 4" descr="http://jl10ll.files.wordpress.com/2011/09/bathings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5435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556260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ＭＳ Ｐゴシック" charset="-128"/>
                <a:cs typeface="+mj-cs"/>
              </a:rPr>
              <a:t>Paco </a:t>
            </a:r>
            <a:r>
              <a:rPr lang="es-ES" sz="4400" dirty="0" err="1">
                <a:latin typeface="+mj-lt"/>
                <a:ea typeface="ＭＳ Ｐゴシック" charset="-128"/>
                <a:cs typeface="+mj-cs"/>
              </a:rPr>
              <a:t>wears</a:t>
            </a:r>
            <a:r>
              <a:rPr lang="es-ES" sz="4400" dirty="0">
                <a:latin typeface="+mj-lt"/>
                <a:ea typeface="ＭＳ Ｐゴシック" charset="-128"/>
                <a:cs typeface="+mj-cs"/>
              </a:rPr>
              <a:t> </a:t>
            </a:r>
            <a:r>
              <a:rPr lang="es-ES" sz="4400" dirty="0" err="1">
                <a:latin typeface="+mj-lt"/>
                <a:ea typeface="ＭＳ Ｐゴシック" charset="-128"/>
                <a:cs typeface="+mj-cs"/>
              </a:rPr>
              <a:t>it</a:t>
            </a:r>
            <a:r>
              <a:rPr lang="es-ES" sz="4400" dirty="0">
                <a:latin typeface="+mj-lt"/>
                <a:ea typeface="ＭＳ Ｐゴシック" charset="-128"/>
                <a:cs typeface="+mj-cs"/>
              </a:rPr>
              <a:t> = Sí, Paco ______ lleva.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¿Llevan las camisas?</a:t>
            </a:r>
          </a:p>
        </p:txBody>
      </p:sp>
      <p:pic>
        <p:nvPicPr>
          <p:cNvPr id="13315" name="Picture 2" descr="Brown V-Neck T-Shi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28575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Small Light Blue T-Shi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057400"/>
            <a:ext cx="28575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Yellow V-neck T-shir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1524000"/>
            <a:ext cx="28575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 err="1">
                <a:latin typeface="+mj-lt"/>
                <a:ea typeface="ＭＳ Ｐゴシック" charset="-128"/>
                <a:cs typeface="+mj-cs"/>
              </a:rPr>
              <a:t>They</a:t>
            </a:r>
            <a:r>
              <a:rPr lang="es-ES" sz="4400" dirty="0">
                <a:latin typeface="+mj-lt"/>
                <a:ea typeface="ＭＳ Ｐゴシック" charset="-128"/>
                <a:cs typeface="+mj-cs"/>
              </a:rPr>
              <a:t>  </a:t>
            </a:r>
            <a:r>
              <a:rPr lang="es-ES" sz="4400" dirty="0" err="1">
                <a:latin typeface="+mj-lt"/>
                <a:ea typeface="ＭＳ Ｐゴシック" charset="-128"/>
                <a:cs typeface="+mj-cs"/>
              </a:rPr>
              <a:t>wear</a:t>
            </a:r>
            <a:r>
              <a:rPr lang="es-ES" sz="4400" dirty="0">
                <a:latin typeface="+mj-lt"/>
                <a:ea typeface="ＭＳ Ｐゴシック" charset="-128"/>
                <a:cs typeface="+mj-cs"/>
              </a:rPr>
              <a:t> </a:t>
            </a:r>
            <a:r>
              <a:rPr lang="es-ES" sz="4400" dirty="0" err="1">
                <a:latin typeface="+mj-lt"/>
                <a:ea typeface="ＭＳ Ｐゴシック" charset="-128"/>
                <a:cs typeface="+mj-cs"/>
              </a:rPr>
              <a:t>them</a:t>
            </a:r>
            <a:r>
              <a:rPr lang="es-ES" sz="4400" dirty="0">
                <a:latin typeface="+mj-lt"/>
                <a:ea typeface="ＭＳ Ｐゴシック" charset="-128"/>
                <a:cs typeface="+mj-cs"/>
              </a:rPr>
              <a:t>. = Sí, _____ llevan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¿Lleváis las gafas del sol?</a:t>
            </a:r>
          </a:p>
        </p:txBody>
      </p:sp>
      <p:pic>
        <p:nvPicPr>
          <p:cNvPr id="14339" name="Picture 2" descr="http://t3.gstatic.com/images?q=tbn:ANd9GcTdRDFkCz21ZdmevwuCrGJbjB-qCpX_iL4h7vLr8TCeTK5gabIbNCz-jImD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10540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 err="1">
                <a:latin typeface="+mj-lt"/>
                <a:ea typeface="ＭＳ Ｐゴシック" charset="-128"/>
                <a:cs typeface="+mj-cs"/>
              </a:rPr>
              <a:t>We</a:t>
            </a:r>
            <a:r>
              <a:rPr lang="es-ES" sz="4400" dirty="0">
                <a:latin typeface="+mj-lt"/>
                <a:ea typeface="ＭＳ Ｐゴシック" charset="-128"/>
                <a:cs typeface="+mj-cs"/>
              </a:rPr>
              <a:t> </a:t>
            </a:r>
            <a:r>
              <a:rPr lang="es-ES" sz="4400" dirty="0" err="1">
                <a:latin typeface="+mj-lt"/>
                <a:ea typeface="ＭＳ Ｐゴシック" charset="-128"/>
                <a:cs typeface="+mj-cs"/>
              </a:rPr>
              <a:t>wear</a:t>
            </a:r>
            <a:r>
              <a:rPr lang="es-ES" sz="4400" dirty="0">
                <a:latin typeface="+mj-lt"/>
                <a:ea typeface="ＭＳ Ｐゴシック" charset="-128"/>
                <a:cs typeface="+mj-cs"/>
              </a:rPr>
              <a:t> </a:t>
            </a:r>
            <a:r>
              <a:rPr lang="es-ES" sz="4400" dirty="0" err="1">
                <a:latin typeface="+mj-lt"/>
                <a:ea typeface="ＭＳ Ｐゴシック" charset="-128"/>
                <a:cs typeface="+mj-cs"/>
              </a:rPr>
              <a:t>them</a:t>
            </a:r>
            <a:r>
              <a:rPr lang="es-ES" sz="4400" dirty="0">
                <a:latin typeface="+mj-lt"/>
                <a:ea typeface="ＭＳ Ｐゴシック" charset="-128"/>
                <a:cs typeface="+mj-cs"/>
              </a:rPr>
              <a:t>. = Sí,  _____ llevamos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dirty="0" smtClean="0"/>
              <a:t>Los complementos directos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8000" b="1" dirty="0" smtClean="0">
                <a:solidFill>
                  <a:srgbClr val="FF0000"/>
                </a:solidFill>
              </a:rPr>
              <a:t>LO, LA, LOS, LAS</a:t>
            </a:r>
            <a:br>
              <a:rPr lang="es-ES" sz="8000" b="1" dirty="0" smtClean="0">
                <a:solidFill>
                  <a:srgbClr val="FF0000"/>
                </a:solidFill>
              </a:rPr>
            </a:br>
            <a:endParaRPr lang="es-ES" sz="7000" b="1" dirty="0" smtClean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¿Luca invita </a:t>
            </a:r>
            <a:r>
              <a:rPr lang="en-US" smtClean="0">
                <a:solidFill>
                  <a:srgbClr val="0070C0"/>
                </a:solidFill>
                <a:ea typeface="ＭＳ Ｐゴシック" pitchFamily="34" charset="-128"/>
              </a:rPr>
              <a:t>a Maria </a:t>
            </a:r>
            <a:r>
              <a:rPr lang="en-US" smtClean="0">
                <a:ea typeface="ＭＳ Ｐゴシック" pitchFamily="34" charset="-128"/>
              </a:rPr>
              <a:t>a la fiesta?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ＭＳ Ｐゴシック" charset="-128"/>
                <a:cs typeface="+mj-cs"/>
              </a:rPr>
              <a:t>1) Sí, Luca ______ invita a la fiesta.</a:t>
            </a:r>
          </a:p>
        </p:txBody>
      </p:sp>
      <p:pic>
        <p:nvPicPr>
          <p:cNvPr id="17412" name="Picture 2" descr="http://www.dreamstime.com/man-and-woman-talking-thumb4415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30313"/>
            <a:ext cx="4691063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¿</a:t>
            </a:r>
            <a:r>
              <a:rPr lang="en-US" dirty="0" err="1" smtClean="0">
                <a:solidFill>
                  <a:schemeClr val="accent4"/>
                </a:solidFill>
                <a:ea typeface="ＭＳ Ｐゴシック" charset="-128"/>
              </a:rPr>
              <a:t>Vosotros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invitáis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nosotros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a la fiesta?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ea typeface="ＭＳ Ｐゴシック" charset="-128"/>
              </a:rPr>
              <a:t>2) </a:t>
            </a:r>
            <a:r>
              <a:rPr lang="es-ES" sz="4400" dirty="0">
                <a:latin typeface="+mj-lt"/>
                <a:ea typeface="ＭＳ Ｐゴシック" charset="-128"/>
                <a:cs typeface="+mj-cs"/>
              </a:rPr>
              <a:t>No, vosotros no _______ invitáis a la fiesta.</a:t>
            </a:r>
          </a:p>
        </p:txBody>
      </p:sp>
      <p:pic>
        <p:nvPicPr>
          <p:cNvPr id="18436" name="Picture 2" descr="http://image.shutterstock.com/display_pic_with_logo/632368/632368,1285164143,1/stock-photo-two-groups-of-people-talking-with-speech-balloons-on-whitebackground-61492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597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048000" y="2209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NO!!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953000" y="21336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¿Hay una fiesta?</a:t>
            </a:r>
          </a:p>
          <a:p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¿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Nosotros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invitamos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7030A0"/>
                </a:solidFill>
                <a:ea typeface="ＭＳ Ｐゴシック" charset="-128"/>
              </a:rPr>
              <a:t>a </a:t>
            </a:r>
            <a:r>
              <a:rPr lang="en-US" dirty="0" err="1" smtClean="0">
                <a:solidFill>
                  <a:srgbClr val="7030A0"/>
                </a:solidFill>
                <a:ea typeface="ＭＳ Ｐゴシック" charset="-128"/>
              </a:rPr>
              <a:t>vosotros</a:t>
            </a:r>
            <a:r>
              <a:rPr lang="en-US" dirty="0" smtClean="0">
                <a:solidFill>
                  <a:srgbClr val="7030A0"/>
                </a:solidFill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a la fiesta?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10200"/>
            <a:ext cx="86868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ＭＳ Ｐゴシック" charset="-128"/>
                <a:cs typeface="+mj-cs"/>
              </a:rPr>
              <a:t>3) Sí, _______ invitamos a la fiesta.</a:t>
            </a:r>
          </a:p>
        </p:txBody>
      </p:sp>
      <p:pic>
        <p:nvPicPr>
          <p:cNvPr id="19460" name="Picture 2" descr="http://image.shutterstock.com/display_pic_with_logo/632368/632368,1285164143,1/stock-photo-two-groups-of-people-talking-with-speech-balloons-on-whitebackground-61492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597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181600" y="2209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¿FIESTA?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124200" y="2209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¡OK!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¿</a:t>
            </a:r>
            <a:r>
              <a:rPr lang="en-US" dirty="0" err="1" smtClean="0">
                <a:solidFill>
                  <a:schemeClr val="tx1"/>
                </a:solidFill>
              </a:rPr>
              <a:t>Cuál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</a:t>
            </a:r>
            <a:r>
              <a:rPr lang="en-US" dirty="0" smtClean="0">
                <a:solidFill>
                  <a:schemeClr val="tx1"/>
                </a:solidFill>
              </a:rPr>
              <a:t> el </a:t>
            </a:r>
            <a:r>
              <a:rPr lang="en-US" dirty="0" err="1" smtClean="0">
                <a:solidFill>
                  <a:schemeClr val="tx1"/>
                </a:solidFill>
              </a:rPr>
              <a:t>sujeto</a:t>
            </a:r>
            <a:r>
              <a:rPr lang="en-US" dirty="0" smtClean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frase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Verbo</a:t>
            </a:r>
            <a:r>
              <a:rPr lang="en-US" dirty="0" smtClean="0"/>
              <a:t>=________</a:t>
            </a:r>
          </a:p>
          <a:p>
            <a:pPr>
              <a:buNone/>
            </a:pPr>
            <a:r>
              <a:rPr lang="en-US" dirty="0" smtClean="0"/>
              <a:t>				</a:t>
            </a:r>
          </a:p>
          <a:p>
            <a:pPr>
              <a:buNone/>
            </a:pPr>
            <a:r>
              <a:rPr lang="en-US" dirty="0" smtClean="0"/>
              <a:t>  			</a:t>
            </a:r>
            <a:r>
              <a:rPr lang="en-US" dirty="0" err="1" smtClean="0">
                <a:solidFill>
                  <a:srgbClr val="C00000"/>
                </a:solidFill>
              </a:rPr>
              <a:t>Sujeto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err="1" smtClean="0"/>
              <a:t>Ejemplo</a:t>
            </a:r>
            <a:r>
              <a:rPr lang="en-US" dirty="0" smtClean="0"/>
              <a:t>: 	</a:t>
            </a:r>
            <a:r>
              <a:rPr lang="en-US" dirty="0" smtClean="0">
                <a:solidFill>
                  <a:srgbClr val="C00000"/>
                </a:solidFill>
              </a:rPr>
              <a:t>Marisol</a:t>
            </a:r>
            <a:r>
              <a:rPr lang="en-US" dirty="0" smtClean="0"/>
              <a:t> </a:t>
            </a:r>
            <a:r>
              <a:rPr lang="en-US" dirty="0" err="1" smtClean="0"/>
              <a:t>compra</a:t>
            </a:r>
            <a:r>
              <a:rPr lang="en-US" dirty="0" smtClean="0"/>
              <a:t> el </a:t>
            </a:r>
            <a:r>
              <a:rPr lang="en-US" dirty="0" err="1" smtClean="0"/>
              <a:t>vestido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28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Verbo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¿Juana </a:t>
            </a:r>
            <a:r>
              <a:rPr lang="en-US" dirty="0" err="1" smtClean="0">
                <a:ea typeface="ＭＳ Ｐゴシック" charset="-128"/>
              </a:rPr>
              <a:t>invita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a Marcos </a:t>
            </a:r>
            <a:r>
              <a:rPr lang="en-US" dirty="0" smtClean="0">
                <a:ea typeface="ＭＳ Ｐゴシック" charset="-128"/>
              </a:rPr>
              <a:t>a la fiesta?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571500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ＭＳ Ｐゴシック" charset="-128"/>
                <a:cs typeface="+mj-cs"/>
              </a:rPr>
              <a:t>4) Sí, Juana ______ invita a la fiesta.</a:t>
            </a:r>
          </a:p>
        </p:txBody>
      </p:sp>
      <p:pic>
        <p:nvPicPr>
          <p:cNvPr id="20484" name="Picture 2" descr="http://www.thedatingtruth.com/wp-content/uploads/2011/08/talkingtoany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32099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¿Ella </a:t>
            </a:r>
            <a:r>
              <a:rPr lang="en-US" dirty="0" err="1" smtClean="0">
                <a:ea typeface="ＭＳ Ｐゴシック" charset="-128"/>
              </a:rPr>
              <a:t>invita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mí</a:t>
            </a:r>
            <a:r>
              <a:rPr lang="en-US" dirty="0" smtClean="0">
                <a:ea typeface="ＭＳ Ｐゴシック" charset="-128"/>
              </a:rPr>
              <a:t>?</a:t>
            </a:r>
            <a:endParaRPr lang="es-ES" dirty="0"/>
          </a:p>
        </p:txBody>
      </p:sp>
      <p:pic>
        <p:nvPicPr>
          <p:cNvPr id="21507" name="Picture 2" descr="http://4.bp.blogspot.com/-QkWLpmkyFzA/TaJ8a40fVEI/AAAAAAAAAEk/cyF6cmVL5HI/s1600/all-about-me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3114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33400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ＭＳ Ｐゴシック" charset="-128"/>
                <a:cs typeface="+mj-cs"/>
              </a:rPr>
              <a:t>5) Sí, ella ______ invita a la fiesta.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¿</a:t>
            </a:r>
            <a:r>
              <a:rPr lang="en-US" dirty="0" err="1" smtClean="0">
                <a:ea typeface="ＭＳ Ｐゴシック" charset="-128"/>
              </a:rPr>
              <a:t>Yo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invito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a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ti</a:t>
            </a:r>
            <a:r>
              <a:rPr lang="en-US" dirty="0" smtClean="0">
                <a:ea typeface="ＭＳ Ｐゴシック" charset="-128"/>
              </a:rPr>
              <a:t>?</a:t>
            </a:r>
            <a:endParaRPr lang="es-E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ＭＳ Ｐゴシック" charset="-128"/>
                <a:cs typeface="+mj-cs"/>
              </a:rPr>
              <a:t>6) Sí ______ invito.</a:t>
            </a:r>
          </a:p>
        </p:txBody>
      </p:sp>
      <p:pic>
        <p:nvPicPr>
          <p:cNvPr id="22532" name="Picture 2" descr="http://wiki.audacityteam.org/w/images/6/60/AudacityNeeds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00200"/>
            <a:ext cx="26558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¿Uncle Sam necesita </a:t>
            </a:r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a mí</a:t>
            </a:r>
            <a:r>
              <a:rPr lang="en-US" smtClean="0">
                <a:ea typeface="ＭＳ Ｐゴシック" pitchFamily="34" charset="-128"/>
              </a:rPr>
              <a:t>?</a:t>
            </a:r>
            <a:endParaRPr lang="es-ES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ＭＳ Ｐゴシック" charset="-128"/>
                <a:cs typeface="+mj-cs"/>
              </a:rPr>
              <a:t>8) Sí, </a:t>
            </a:r>
            <a:r>
              <a:rPr lang="es-ES" sz="4400" dirty="0" err="1">
                <a:latin typeface="+mj-lt"/>
                <a:ea typeface="ＭＳ Ｐゴシック" charset="-128"/>
                <a:cs typeface="+mj-cs"/>
              </a:rPr>
              <a:t>Uncle</a:t>
            </a:r>
            <a:r>
              <a:rPr lang="es-ES" sz="4400" dirty="0">
                <a:latin typeface="+mj-lt"/>
                <a:ea typeface="ＭＳ Ｐゴシック" charset="-128"/>
                <a:cs typeface="+mj-cs"/>
              </a:rPr>
              <a:t> Sam ______ necesita.</a:t>
            </a:r>
          </a:p>
        </p:txBody>
      </p:sp>
      <p:pic>
        <p:nvPicPr>
          <p:cNvPr id="23556" name="Picture 2" descr="http://www.pentaxforums.com/forums/attachments/general-talk/39017d1247788890-i-want-you-tell-me-about-creative-you-i-want-you-fl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22860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http://t1.gstatic.com/images?q=tbn:ANd9GcSSsyWyZJVLdGSrbmdTUTthVbyCzLP1TNrWds6OOOCgB8z4-jpCe5fdwRAO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28194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90600" y="3886200"/>
            <a:ext cx="2209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¿Uncle Sam necesita </a:t>
            </a:r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a ti</a:t>
            </a:r>
            <a:r>
              <a:rPr lang="en-US" smtClean="0">
                <a:ea typeface="ＭＳ Ｐゴシック" pitchFamily="34" charset="-128"/>
              </a:rPr>
              <a:t>?</a:t>
            </a:r>
            <a:endParaRPr lang="es-ES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ＭＳ Ｐゴシック" charset="-128"/>
                <a:cs typeface="+mj-cs"/>
              </a:rPr>
              <a:t>7) Sí, </a:t>
            </a:r>
            <a:r>
              <a:rPr lang="es-ES" sz="4400" dirty="0" err="1">
                <a:latin typeface="+mj-lt"/>
                <a:ea typeface="ＭＳ Ｐゴシック" charset="-128"/>
                <a:cs typeface="+mj-cs"/>
              </a:rPr>
              <a:t>Uncle</a:t>
            </a:r>
            <a:r>
              <a:rPr lang="es-ES" sz="4400" dirty="0">
                <a:latin typeface="+mj-lt"/>
                <a:ea typeface="ＭＳ Ｐゴシック" charset="-128"/>
                <a:cs typeface="+mj-cs"/>
              </a:rPr>
              <a:t> Sam ______ necesita.</a:t>
            </a:r>
          </a:p>
        </p:txBody>
      </p:sp>
      <p:pic>
        <p:nvPicPr>
          <p:cNvPr id="24580" name="Picture 2" descr="http://www.pentaxforums.com/forums/attachments/general-talk/39017d1247788890-i-want-you-tell-me-about-creative-you-i-want-you-fl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0"/>
            <a:ext cx="32575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¿Hector invita </a:t>
            </a:r>
            <a:r>
              <a:rPr lang="en-US" smtClean="0">
                <a:solidFill>
                  <a:srgbClr val="00B0F0"/>
                </a:solidFill>
                <a:ea typeface="ＭＳ Ｐゴシック" pitchFamily="34" charset="-128"/>
              </a:rPr>
              <a:t>a las chicas </a:t>
            </a:r>
            <a:r>
              <a:rPr lang="en-US" smtClean="0">
                <a:ea typeface="ＭＳ Ｐゴシック" pitchFamily="34" charset="-128"/>
              </a:rPr>
              <a:t>a la fiesta?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ＭＳ Ｐゴシック" charset="-128"/>
                <a:cs typeface="+mj-cs"/>
              </a:rPr>
              <a:t>9) Sí, </a:t>
            </a:r>
            <a:r>
              <a:rPr lang="es-ES" sz="4400" dirty="0" err="1">
                <a:latin typeface="+mj-lt"/>
                <a:ea typeface="ＭＳ Ｐゴシック" charset="-128"/>
                <a:cs typeface="+mj-cs"/>
              </a:rPr>
              <a:t>Hector</a:t>
            </a:r>
            <a:r>
              <a:rPr lang="es-ES" sz="4400" dirty="0">
                <a:latin typeface="+mj-lt"/>
                <a:ea typeface="ＭＳ Ｐゴシック" charset="-128"/>
                <a:cs typeface="+mj-cs"/>
              </a:rPr>
              <a:t> ______ invita a la fiesta.</a:t>
            </a:r>
          </a:p>
        </p:txBody>
      </p:sp>
      <p:pic>
        <p:nvPicPr>
          <p:cNvPr id="25604" name="Picture 2" descr="http://image.shutterstock.com/display_pic_with_logo/183121/183121,1289670923,1/stock-photo-two-women-and-a-man-talking-in-gym-65132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495300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¿Rosa invita </a:t>
            </a:r>
            <a:r>
              <a:rPr lang="en-US" smtClean="0">
                <a:solidFill>
                  <a:srgbClr val="00B0F0"/>
                </a:solidFill>
                <a:ea typeface="ＭＳ Ｐゴシック" pitchFamily="34" charset="-128"/>
              </a:rPr>
              <a:t>a Fabio </a:t>
            </a:r>
            <a:r>
              <a:rPr lang="en-US" smtClean="0">
                <a:ea typeface="ＭＳ Ｐゴシック" pitchFamily="34" charset="-128"/>
              </a:rPr>
              <a:t>y</a:t>
            </a:r>
            <a:r>
              <a:rPr lang="en-US" smtClean="0">
                <a:solidFill>
                  <a:srgbClr val="00B050"/>
                </a:solidFill>
                <a:ea typeface="ＭＳ Ｐゴシック" pitchFamily="34" charset="-128"/>
              </a:rPr>
              <a:t> a Sebastian </a:t>
            </a:r>
            <a:r>
              <a:rPr lang="en-US" smtClean="0">
                <a:ea typeface="ＭＳ Ｐゴシック" pitchFamily="34" charset="-128"/>
              </a:rPr>
              <a:t>a la fiesta?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ＭＳ Ｐゴシック" charset="-128"/>
                <a:cs typeface="+mj-cs"/>
              </a:rPr>
              <a:t>10) Sí, Rosa ______ invita a la fiesta.</a:t>
            </a:r>
          </a:p>
        </p:txBody>
      </p:sp>
      <p:pic>
        <p:nvPicPr>
          <p:cNvPr id="26628" name="Picture 2" descr="http://us.123rf.com/400wm/400/400/courtyardpix/courtyardpix1109/courtyardpix110900031/10518259-bored-young-woman-standing-between-two-men-talking-on-cell-phones-isolated-on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53340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El </a:t>
            </a:r>
            <a:r>
              <a:rPr lang="en-US" dirty="0" err="1" smtClean="0">
                <a:solidFill>
                  <a:srgbClr val="00B050"/>
                </a:solidFill>
              </a:rPr>
              <a:t>complemento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directo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7467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El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complemento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directo</a:t>
            </a:r>
            <a:r>
              <a:rPr lang="en-US" sz="2800" dirty="0" smtClean="0">
                <a:latin typeface="+mj-lt"/>
              </a:rPr>
              <a:t> = ________________(en </a:t>
            </a:r>
            <a:r>
              <a:rPr lang="en-US" sz="2800" dirty="0" err="1" smtClean="0">
                <a:latin typeface="+mj-lt"/>
              </a:rPr>
              <a:t>inglés</a:t>
            </a:r>
            <a:r>
              <a:rPr lang="en-US" sz="2800" dirty="0" smtClean="0">
                <a:latin typeface="+mj-lt"/>
              </a:rPr>
              <a:t>) </a:t>
            </a: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pPr>
              <a:buNone/>
            </a:pPr>
            <a:r>
              <a:rPr lang="en-US" sz="2800" dirty="0" smtClean="0"/>
              <a:t>The direct object receives the </a:t>
            </a:r>
            <a:r>
              <a:rPr lang="en-US" sz="2800" i="1" dirty="0" smtClean="0"/>
              <a:t>action</a:t>
            </a:r>
            <a:r>
              <a:rPr lang="en-US" sz="2800" dirty="0" smtClean="0"/>
              <a:t> of the verb and answers the “</a:t>
            </a:r>
            <a:r>
              <a:rPr lang="en-US" sz="2800" dirty="0" smtClean="0">
                <a:solidFill>
                  <a:srgbClr val="00B050"/>
                </a:solidFill>
              </a:rPr>
              <a:t>What</a:t>
            </a:r>
            <a:r>
              <a:rPr lang="en-US" sz="2800" dirty="0" smtClean="0"/>
              <a:t>?” or “</a:t>
            </a:r>
            <a:r>
              <a:rPr lang="en-US" sz="2800" dirty="0" smtClean="0">
                <a:solidFill>
                  <a:srgbClr val="00B050"/>
                </a:solidFill>
              </a:rPr>
              <a:t>Whom</a:t>
            </a:r>
            <a:r>
              <a:rPr lang="en-US" sz="2800" dirty="0" smtClean="0"/>
              <a:t>?”</a:t>
            </a:r>
          </a:p>
          <a:p>
            <a:endParaRPr lang="en-US" dirty="0" smtClean="0"/>
          </a:p>
          <a:p>
            <a:r>
              <a:rPr lang="en-US" dirty="0" smtClean="0"/>
              <a:t>  </a:t>
            </a:r>
            <a:r>
              <a:rPr lang="en-US" b="1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complemento</a:t>
            </a:r>
            <a:r>
              <a:rPr lang="en-US" dirty="0" smtClean="0"/>
              <a:t> </a:t>
            </a:r>
            <a:r>
              <a:rPr lang="en-US" dirty="0" err="1" smtClean="0"/>
              <a:t>directo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i="1" u="sng" dirty="0" smtClean="0"/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Marisol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compra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el </a:t>
            </a:r>
            <a:r>
              <a:rPr lang="en-US" dirty="0" err="1" smtClean="0">
                <a:solidFill>
                  <a:srgbClr val="00B050"/>
                </a:solidFill>
              </a:rPr>
              <a:t>vestido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algn="ctr">
              <a:buNone/>
            </a:pPr>
            <a:endParaRPr lang="en-US" i="1" u="sng" dirty="0" smtClean="0"/>
          </a:p>
          <a:p>
            <a:pPr>
              <a:buNone/>
            </a:pPr>
            <a:r>
              <a:rPr lang="en-US" i="1" u="sng" dirty="0" smtClean="0"/>
              <a:t>What</a:t>
            </a:r>
            <a:r>
              <a:rPr lang="en-US" dirty="0" smtClean="0"/>
              <a:t> does Marisol buy?		</a:t>
            </a:r>
            <a:r>
              <a:rPr lang="en-US" dirty="0" smtClean="0">
                <a:solidFill>
                  <a:srgbClr val="00B050"/>
                </a:solidFill>
              </a:rPr>
              <a:t>El </a:t>
            </a:r>
            <a:r>
              <a:rPr lang="en-US" dirty="0" err="1" smtClean="0">
                <a:solidFill>
                  <a:srgbClr val="00B050"/>
                </a:solidFill>
              </a:rPr>
              <a:t>vestido</a:t>
            </a:r>
            <a:endParaRPr lang="en-US" i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The “</a:t>
            </a:r>
            <a:r>
              <a:rPr lang="en-US" sz="3200" b="1" dirty="0" err="1" smtClean="0"/>
              <a:t>complemento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directo</a:t>
            </a:r>
            <a:r>
              <a:rPr lang="en-US" sz="3200" b="1" dirty="0" smtClean="0"/>
              <a:t>” works the same in Spanish as it does in English: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Elisa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wears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the coat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What</a:t>
            </a:r>
            <a:r>
              <a:rPr lang="en-US" dirty="0" smtClean="0"/>
              <a:t> does Elisa wear?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>
                <a:solidFill>
                  <a:srgbClr val="00B050"/>
                </a:solidFill>
              </a:rPr>
              <a:t>The coat. </a:t>
            </a:r>
            <a:r>
              <a:rPr lang="en-US" dirty="0" smtClean="0"/>
              <a:t>(Direct object)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Elisa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lleva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el </a:t>
            </a:r>
            <a:r>
              <a:rPr lang="en-US" dirty="0" err="1" smtClean="0">
                <a:solidFill>
                  <a:srgbClr val="00B050"/>
                </a:solidFill>
              </a:rPr>
              <a:t>abrigo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¿</a:t>
            </a:r>
            <a:r>
              <a:rPr lang="en-US" b="1" u="sng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lleva</a:t>
            </a:r>
            <a:r>
              <a:rPr lang="en-US" dirty="0" smtClean="0"/>
              <a:t> Elisa?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>
                <a:solidFill>
                  <a:srgbClr val="00B050"/>
                </a:solidFill>
              </a:rPr>
              <a:t>El </a:t>
            </a:r>
            <a:r>
              <a:rPr lang="en-US" i="1" dirty="0" err="1" smtClean="0">
                <a:solidFill>
                  <a:srgbClr val="00B050"/>
                </a:solidFill>
              </a:rPr>
              <a:t>abrigo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complemento</a:t>
            </a:r>
            <a:r>
              <a:rPr lang="en-US" i="1" dirty="0" smtClean="0"/>
              <a:t> </a:t>
            </a:r>
            <a:r>
              <a:rPr lang="en-US" i="1" dirty="0" err="1" smtClean="0"/>
              <a:t>directo</a:t>
            </a:r>
            <a:r>
              <a:rPr lang="en-US" i="1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The “</a:t>
            </a:r>
            <a:r>
              <a:rPr lang="en-US" sz="3200" b="1" dirty="0" err="1" smtClean="0"/>
              <a:t>complemento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directo</a:t>
            </a:r>
            <a:r>
              <a:rPr lang="en-US" sz="3200" b="1" dirty="0" smtClean="0"/>
              <a:t>” works the same in Spanish as it does in English: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Y’all </a:t>
            </a:r>
            <a:r>
              <a:rPr lang="en-US" dirty="0" smtClean="0">
                <a:solidFill>
                  <a:srgbClr val="7030A0"/>
                </a:solidFill>
              </a:rPr>
              <a:t>order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los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burritos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What</a:t>
            </a:r>
            <a:r>
              <a:rPr lang="en-US" dirty="0" smtClean="0"/>
              <a:t> </a:t>
            </a:r>
            <a:r>
              <a:rPr lang="en-US" dirty="0" smtClean="0"/>
              <a:t>do y’all order?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>
                <a:solidFill>
                  <a:srgbClr val="00B050"/>
                </a:solidFill>
              </a:rPr>
              <a:t>__________. </a:t>
            </a:r>
            <a:r>
              <a:rPr lang="en-US" dirty="0" smtClean="0"/>
              <a:t>(Direct object)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Vosotros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piden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los burritos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¿</a:t>
            </a:r>
            <a:r>
              <a:rPr lang="en-US" b="1" u="sng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pedís</a:t>
            </a:r>
            <a:r>
              <a:rPr lang="en-US" dirty="0" smtClean="0"/>
              <a:t> </a:t>
            </a:r>
            <a:r>
              <a:rPr lang="en-US" dirty="0" err="1" smtClean="0"/>
              <a:t>vosotros</a:t>
            </a:r>
            <a:r>
              <a:rPr lang="en-US" dirty="0" smtClean="0"/>
              <a:t>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>
                <a:solidFill>
                  <a:srgbClr val="00B050"/>
                </a:solidFill>
              </a:rPr>
              <a:t>____________</a:t>
            </a:r>
            <a:r>
              <a:rPr lang="en-US" i="1" dirty="0" smtClean="0"/>
              <a:t>(</a:t>
            </a:r>
            <a:r>
              <a:rPr lang="en-US" i="1" dirty="0" err="1" smtClean="0"/>
              <a:t>complemento</a:t>
            </a:r>
            <a:r>
              <a:rPr lang="en-US" i="1" dirty="0" smtClean="0"/>
              <a:t> </a:t>
            </a:r>
            <a:r>
              <a:rPr lang="en-US" i="1" dirty="0" err="1" smtClean="0"/>
              <a:t>directo</a:t>
            </a:r>
            <a:r>
              <a:rPr lang="en-US" i="1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pronombres</a:t>
            </a:r>
            <a:r>
              <a:rPr lang="en-US" dirty="0" smtClean="0"/>
              <a:t> de </a:t>
            </a:r>
            <a:r>
              <a:rPr lang="en-US" dirty="0" err="1" smtClean="0"/>
              <a:t>complemento</a:t>
            </a:r>
            <a:r>
              <a:rPr lang="en-US" dirty="0" smtClean="0"/>
              <a:t> </a:t>
            </a:r>
            <a:r>
              <a:rPr lang="en-US" dirty="0" err="1" smtClean="0"/>
              <a:t>directo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pronombres</a:t>
            </a:r>
            <a:r>
              <a:rPr lang="en-US" dirty="0" smtClean="0"/>
              <a:t> de </a:t>
            </a:r>
            <a:r>
              <a:rPr lang="en-US" dirty="0" err="1" smtClean="0"/>
              <a:t>complemento</a:t>
            </a:r>
            <a:r>
              <a:rPr lang="en-US" dirty="0" smtClean="0"/>
              <a:t> </a:t>
            </a:r>
            <a:r>
              <a:rPr lang="en-US" dirty="0" err="1" smtClean="0"/>
              <a:t>directo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Anita</a:t>
            </a:r>
            <a:r>
              <a:rPr lang="en-US" dirty="0" smtClean="0"/>
              <a:t>: 	“Do you have the homework?”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Dan: 	“Yes, I have the homework.”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1158</TotalTime>
  <Words>698</Words>
  <Application>Microsoft Office PowerPoint</Application>
  <PresentationFormat>On-screen Show (4:3)</PresentationFormat>
  <Paragraphs>159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Origin</vt:lpstr>
      <vt:lpstr>Los complementos del objeto directo   </vt:lpstr>
      <vt:lpstr>¿Cuál es el sujeto de la frase?</vt:lpstr>
      <vt:lpstr>¿Cuál es el sujeto de la frase?</vt:lpstr>
      <vt:lpstr>El complemento directo</vt:lpstr>
      <vt:lpstr>El complemento directo</vt:lpstr>
      <vt:lpstr>The “complemento directo” works the same in Spanish as it does in English:</vt:lpstr>
      <vt:lpstr>The “complemento directo” works the same in Spanish as it does in English:</vt:lpstr>
      <vt:lpstr>Los pronombres de complemento directo</vt:lpstr>
      <vt:lpstr>Los pronombres de complemento directo</vt:lpstr>
      <vt:lpstr>Los 8 pronombres de complemento directo</vt:lpstr>
      <vt:lpstr>Paso 1</vt:lpstr>
      <vt:lpstr>Paso 2</vt:lpstr>
      <vt:lpstr>Paso 3</vt:lpstr>
      <vt:lpstr>¿Necesito el abrigo?</vt:lpstr>
      <vt:lpstr>Slide 15</vt:lpstr>
      <vt:lpstr>Slide 16</vt:lpstr>
      <vt:lpstr>¿Necesito el gorro?</vt:lpstr>
      <vt:lpstr>¿Necesito el impermeable?</vt:lpstr>
      <vt:lpstr>¿Llevo las botas?</vt:lpstr>
      <vt:lpstr>¿Uso el paraguas?</vt:lpstr>
      <vt:lpstr>Slide 21</vt:lpstr>
      <vt:lpstr>¿Uso el bronceador?</vt:lpstr>
      <vt:lpstr>¿ Lleva Paco el traje de  baño?</vt:lpstr>
      <vt:lpstr>¿Llevan las camisas?</vt:lpstr>
      <vt:lpstr>¿Lleváis las gafas del sol?</vt:lpstr>
      <vt:lpstr>Los complementos directos  LO, LA, LOS, LAS </vt:lpstr>
      <vt:lpstr>¿Luca invita a Maria a la fiesta?</vt:lpstr>
      <vt:lpstr>¿Vosotros invitáis a nosotros a la fiesta?</vt:lpstr>
      <vt:lpstr>¿Nosotros invitamos a vosotros a la fiesta?</vt:lpstr>
      <vt:lpstr>¿Juana invita a Marcos a la fiesta?</vt:lpstr>
      <vt:lpstr>¿Ella invita a mí?</vt:lpstr>
      <vt:lpstr>¿Yo invito a ti?</vt:lpstr>
      <vt:lpstr>¿Uncle Sam necesita a mí?</vt:lpstr>
      <vt:lpstr>¿Uncle Sam necesita a ti?</vt:lpstr>
      <vt:lpstr>¿Hector invita a las chicas a la fiesta?</vt:lpstr>
      <vt:lpstr>¿Rosa invita a Fabio y a Sebastian a la fiesta?</vt:lpstr>
    </vt:vector>
  </TitlesOfParts>
  <Company>Oxford Area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pronombres del sujeto directo</dc:title>
  <dc:creator>setupuser</dc:creator>
  <cp:lastModifiedBy>hmelchiorre</cp:lastModifiedBy>
  <cp:revision>113</cp:revision>
  <dcterms:created xsi:type="dcterms:W3CDTF">2012-02-06T19:00:58Z</dcterms:created>
  <dcterms:modified xsi:type="dcterms:W3CDTF">2014-11-25T20:48:56Z</dcterms:modified>
</cp:coreProperties>
</file>