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6" r:id="rId2"/>
    <p:sldId id="256" r:id="rId3"/>
    <p:sldId id="257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300" r:id="rId20"/>
    <p:sldId id="299" r:id="rId21"/>
    <p:sldId id="298" r:id="rId22"/>
    <p:sldId id="297" r:id="rId23"/>
    <p:sldId id="301" r:id="rId24"/>
    <p:sldId id="305" r:id="rId25"/>
    <p:sldId id="304" r:id="rId26"/>
    <p:sldId id="303" r:id="rId27"/>
    <p:sldId id="30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FB3BC1-4706-4906-B5EA-144340135B68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913528-761D-4606-A22C-581FD346E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Created by Educational Technology Network. www.edtechnetwork.com 2009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AA2B0F-6C96-48C2-B4C2-08EFB8073B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718DEE-4A9C-49F2-9970-8676D3B957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5FE0EA-19D0-453E-B599-B71CC86706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845F9-E607-41A6-B694-8203D2FA13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EC3EFA-F905-49B3-B13B-1F5AA65657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7C200D-CFCF-49D5-A332-CFF55D5BA2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2EB410-AA49-4DFC-A788-6830F5CE4C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D1AA43-2DCB-41E5-B27C-95B89A1929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505A38-3443-4F95-849F-DA03570A4A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AE0877-194B-41D6-867D-4BBE5FBED5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F3FDED-6F76-4943-8049-F13F1B495A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B26CD-D126-4325-9948-DA8D9F8341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7B68BB-AA9A-47D4-8E04-ED3E28F3CB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4BCEC6-0FE1-44D8-9C2B-A961A92B8B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2488D-08EC-4734-82D7-B7028AE93D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3D3D64-9347-4479-B132-45ECE459CF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A98CA0-847C-4613-900E-2C804D3271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0B056-4CA8-45D5-B640-5AFCE4F0FA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230016-9063-4ED6-9A92-5D8DF2E7B9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6E030-C7E4-403A-B8F2-1AFEDE1FD9E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4FA43E-DE24-46F3-BEC2-2B9270A2D0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CDA120-29F4-4B86-B682-5388B2033A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4A8C67-0332-441C-A623-42D4070ECC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D5792-8C06-4696-AD4D-4DFDB77012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0F870-F8F5-479A-8E9C-49B46D6F94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F57714-8607-4290-802D-7A23771534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696E27-0409-4BF6-89E1-28443782DE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D187-6FF3-4BB8-B277-4FC3D583F0F9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CEC98-F89D-4C82-BA47-1E854E4E6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4473-1A16-4386-BB14-B99E16FE69AB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94FC5-BD15-42F8-8266-51D4CB418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4C831-71FC-45DA-99ED-12B6B39B4E25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000AF-D2B7-440C-937D-D0332FB04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775C4-1383-4A5E-94F7-3C1BFDB84C15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81075-601D-4F86-9657-9E6078EB7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BE336-42FC-48BD-ADD8-3030E86A4CD5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6B3EA-CFAA-451A-A2BC-0C72162FF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D45B3-9D08-488D-A2D1-601A3152337E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A66C4-7B84-4EC8-AFF5-17A26FC4B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C4142-00E7-45C0-BD11-C1B233C50796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217FD-8DDE-4EFF-83E2-DAADEB074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D4A41-D3FA-4FCD-A498-F252A7014170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971EF-F284-4CF0-8B40-0E097CAE9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49F1D-25EE-4452-B32E-27268402474E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08DE-2CA9-4DE9-88F1-1BB2068D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24691-18AF-49E7-A41A-95D1259AD868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4783-AC92-490E-B2BA-97396E550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7601F-084C-46EE-99D9-0692D1C35186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78B9-80B5-461D-AE67-1844C483D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19003F-40E3-4E26-81D2-21C0C733D055}" type="datetimeFigureOut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394466-8865-4CC7-A91A-F956C367D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7.xml"/><Relationship Id="rId21" Type="http://schemas.openxmlformats.org/officeDocument/2006/relationships/slide" Target="slide21.xml"/><Relationship Id="rId7" Type="http://schemas.openxmlformats.org/officeDocument/2006/relationships/slide" Target="slide3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opardy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600" y="4191000"/>
            <a:ext cx="708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Unidad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4.1</a:t>
            </a:r>
          </a:p>
          <a:p>
            <a:pPr algn="ctr">
              <a:defRPr/>
            </a:pP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Repaso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Arial Rounded MT Bold" pitchFamily="34" charset="0"/>
              </a:rPr>
              <a:t>“He says that she doesn’t know Spanish.” 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Arial Rounded MT Bold" pitchFamily="34" charset="0"/>
              </a:rPr>
              <a:t>Mi doctor dice que soy loco porque ___ pájaros cantando en la cabeza. 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Arial Rounded MT Bold" pitchFamily="34" charset="0"/>
              </a:rPr>
              <a:t>Es el </a:t>
            </a:r>
            <a:r>
              <a:rPr lang="en-US" sz="4000" dirty="0" err="1" smtClean="0">
                <a:latin typeface="Arial Rounded MT Bold" pitchFamily="34" charset="0"/>
              </a:rPr>
              <a:t>cumpleaños</a:t>
            </a:r>
            <a:r>
              <a:rPr lang="en-US" sz="4000" dirty="0" smtClean="0">
                <a:latin typeface="Arial Rounded MT Bold" pitchFamily="34" charset="0"/>
              </a:rPr>
              <a:t> de mi amigo Rafael. </a:t>
            </a:r>
            <a:r>
              <a:rPr lang="en-US" sz="4000" dirty="0" err="1" smtClean="0">
                <a:latin typeface="Arial Rounded MT Bold" pitchFamily="34" charset="0"/>
              </a:rPr>
              <a:t>Voy</a:t>
            </a:r>
            <a:r>
              <a:rPr lang="en-US" sz="4000" dirty="0" smtClean="0">
                <a:latin typeface="Arial Rounded MT Bold" pitchFamily="34" charset="0"/>
              </a:rPr>
              <a:t> a ____ el pastel a la fiesta.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Arial Rounded MT Bold" pitchFamily="34" charset="0"/>
              </a:rPr>
              <a:t>¿Dónde está ella?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2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590800"/>
            <a:ext cx="53340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Arial Rounded MT Bold" pitchFamily="34" charset="0"/>
              </a:rPr>
              <a:t>¿Dónde está el queso?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6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133600"/>
            <a:ext cx="7100888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Arial Rounded MT Bold" pitchFamily="34" charset="0"/>
              </a:rPr>
              <a:t>¿Dónde está el caballo?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90" name="Picture 2" descr="http://www.metronetiq.com/archives/cart%20in%20front%20of%20the%20horse/cart%20in%20front%20of%20the%20hor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057400"/>
            <a:ext cx="569595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Arial Rounded MT Bold" pitchFamily="34" charset="0"/>
              </a:rPr>
              <a:t>Describe la ubicación de los hombres con 3 preposiciones.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276600"/>
            <a:ext cx="40386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0" y="0"/>
            <a:ext cx="9372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>
                <a:latin typeface="Arial Rounded MT Bold" pitchFamily="34" charset="0"/>
              </a:rPr>
              <a:t>Explica dónde está la Iglesia Sto. Domingo con respecto al Palacio de Gobierno 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8" name="Picture 2" descr="http://www.chile.llerysoft.com/llerysoft/MapasChile/B2-B3-Down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76200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Arial Rounded MT Bold" pitchFamily="34" charset="0"/>
              </a:rPr>
              <a:t>Run to the bathroom!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Arial Rounded MT Bold" pitchFamily="34" charset="0"/>
              </a:rPr>
              <a:t>Sleep!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POWERPOINT JEOPARDY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62800" y="1219200"/>
            <a:ext cx="1600200" cy="533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err="1"/>
              <a:t>Mandatos</a:t>
            </a:r>
            <a:r>
              <a:rPr lang="en-US" sz="1500" b="1" dirty="0"/>
              <a:t> </a:t>
            </a:r>
            <a:r>
              <a:rPr lang="en-US" sz="1500" b="1" dirty="0" err="1" smtClean="0"/>
              <a:t>irregulares</a:t>
            </a:r>
            <a:endParaRPr lang="en-US" sz="15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486400" y="1219200"/>
            <a:ext cx="1600200" cy="533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/>
              <a:t>M</a:t>
            </a:r>
            <a:r>
              <a:rPr lang="en-US" sz="2000" b="1" dirty="0" err="1" smtClean="0"/>
              <a:t>andatos</a:t>
            </a:r>
            <a:endParaRPr lang="en-US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810000" y="1219200"/>
            <a:ext cx="1600200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P</a:t>
            </a:r>
            <a:r>
              <a:rPr lang="en-US" b="1" dirty="0" err="1" smtClean="0"/>
              <a:t>reposiciones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133600" y="1219200"/>
            <a:ext cx="16002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Go -</a:t>
            </a:r>
            <a:r>
              <a:rPr lang="en-US" sz="2000" b="1" smtClean="0"/>
              <a:t>Gos</a:t>
            </a:r>
            <a:endParaRPr lang="en-US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7200" y="1219200"/>
            <a:ext cx="1600200" cy="533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/>
              <a:t>Vocabulario</a:t>
            </a:r>
            <a:endParaRPr lang="en-US" sz="2000" b="1" dirty="0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457200" y="5791200"/>
            <a:ext cx="16002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50</a:t>
            </a:r>
          </a:p>
        </p:txBody>
      </p:sp>
      <p:sp>
        <p:nvSpPr>
          <p:cNvPr id="19" name="Rounded Rectangle 18">
            <a:hlinkClick r:id="rId4" action="ppaction://hlinksldjump"/>
          </p:cNvPr>
          <p:cNvSpPr/>
          <p:nvPr/>
        </p:nvSpPr>
        <p:spPr>
          <a:xfrm>
            <a:off x="457200" y="4800600"/>
            <a:ext cx="16002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40</a:t>
            </a:r>
          </a:p>
        </p:txBody>
      </p:sp>
      <p:sp>
        <p:nvSpPr>
          <p:cNvPr id="20" name="Rounded Rectangle 19">
            <a:hlinkClick r:id="rId5" action="ppaction://hlinksldjump"/>
          </p:cNvPr>
          <p:cNvSpPr/>
          <p:nvPr/>
        </p:nvSpPr>
        <p:spPr>
          <a:xfrm>
            <a:off x="457200" y="3810000"/>
            <a:ext cx="16002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30</a:t>
            </a:r>
          </a:p>
        </p:txBody>
      </p:sp>
      <p:sp>
        <p:nvSpPr>
          <p:cNvPr id="21" name="Rounded Rectangle 20">
            <a:hlinkClick r:id="rId6" action="ppaction://hlinksldjump"/>
          </p:cNvPr>
          <p:cNvSpPr/>
          <p:nvPr/>
        </p:nvSpPr>
        <p:spPr>
          <a:xfrm>
            <a:off x="457200" y="2819400"/>
            <a:ext cx="16002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20</a:t>
            </a:r>
          </a:p>
        </p:txBody>
      </p:sp>
      <p:sp>
        <p:nvSpPr>
          <p:cNvPr id="22" name="Rounded Rectangle 21">
            <a:hlinkClick r:id="rId7" action="ppaction://hlinksldjump"/>
          </p:cNvPr>
          <p:cNvSpPr/>
          <p:nvPr/>
        </p:nvSpPr>
        <p:spPr>
          <a:xfrm>
            <a:off x="457200" y="1828800"/>
            <a:ext cx="16002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3" name="Rounded Rectangle 22">
            <a:hlinkClick r:id="rId8" action="ppaction://hlinksldjump"/>
          </p:cNvPr>
          <p:cNvSpPr/>
          <p:nvPr/>
        </p:nvSpPr>
        <p:spPr>
          <a:xfrm>
            <a:off x="2133600" y="1828800"/>
            <a:ext cx="1600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10</a:t>
            </a:r>
          </a:p>
        </p:txBody>
      </p:sp>
      <p:sp>
        <p:nvSpPr>
          <p:cNvPr id="24" name="Rounded Rectangle 23">
            <a:hlinkClick r:id="rId9" action="ppaction://hlinksldjump"/>
          </p:cNvPr>
          <p:cNvSpPr/>
          <p:nvPr/>
        </p:nvSpPr>
        <p:spPr>
          <a:xfrm>
            <a:off x="2133600" y="2819400"/>
            <a:ext cx="1600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20</a:t>
            </a:r>
          </a:p>
        </p:txBody>
      </p:sp>
      <p:sp>
        <p:nvSpPr>
          <p:cNvPr id="25" name="Rounded Rectangle 24">
            <a:hlinkClick r:id="rId10" action="ppaction://hlinksldjump"/>
          </p:cNvPr>
          <p:cNvSpPr/>
          <p:nvPr/>
        </p:nvSpPr>
        <p:spPr>
          <a:xfrm>
            <a:off x="2133600" y="3810000"/>
            <a:ext cx="1600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30</a:t>
            </a:r>
          </a:p>
        </p:txBody>
      </p:sp>
      <p:sp>
        <p:nvSpPr>
          <p:cNvPr id="26" name="Rounded Rectangle 25">
            <a:hlinkClick r:id="rId11" action="ppaction://hlinksldjump"/>
          </p:cNvPr>
          <p:cNvSpPr/>
          <p:nvPr/>
        </p:nvSpPr>
        <p:spPr>
          <a:xfrm>
            <a:off x="2133600" y="4800600"/>
            <a:ext cx="1600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40</a:t>
            </a:r>
          </a:p>
        </p:txBody>
      </p:sp>
      <p:sp>
        <p:nvSpPr>
          <p:cNvPr id="27" name="Rounded Rectangle 26">
            <a:hlinkClick r:id="rId12" action="ppaction://hlinksldjump"/>
          </p:cNvPr>
          <p:cNvSpPr/>
          <p:nvPr/>
        </p:nvSpPr>
        <p:spPr>
          <a:xfrm>
            <a:off x="2133600" y="5791200"/>
            <a:ext cx="1600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50</a:t>
            </a:r>
          </a:p>
        </p:txBody>
      </p:sp>
      <p:sp>
        <p:nvSpPr>
          <p:cNvPr id="28" name="Rounded Rectangle 27">
            <a:hlinkClick r:id="rId13" action="ppaction://hlinksldjump"/>
          </p:cNvPr>
          <p:cNvSpPr/>
          <p:nvPr/>
        </p:nvSpPr>
        <p:spPr>
          <a:xfrm>
            <a:off x="3810000" y="1828800"/>
            <a:ext cx="1600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10</a:t>
            </a:r>
          </a:p>
        </p:txBody>
      </p:sp>
      <p:sp>
        <p:nvSpPr>
          <p:cNvPr id="29" name="Rounded Rectangle 28">
            <a:hlinkClick r:id="rId14" action="ppaction://hlinksldjump"/>
          </p:cNvPr>
          <p:cNvSpPr/>
          <p:nvPr/>
        </p:nvSpPr>
        <p:spPr>
          <a:xfrm>
            <a:off x="3810000" y="2819400"/>
            <a:ext cx="1600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20</a:t>
            </a:r>
          </a:p>
        </p:txBody>
      </p:sp>
      <p:sp>
        <p:nvSpPr>
          <p:cNvPr id="30" name="Rounded Rectangle 29">
            <a:hlinkClick r:id="rId15" action="ppaction://hlinksldjump"/>
          </p:cNvPr>
          <p:cNvSpPr/>
          <p:nvPr/>
        </p:nvSpPr>
        <p:spPr>
          <a:xfrm>
            <a:off x="3810000" y="3810000"/>
            <a:ext cx="1600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30</a:t>
            </a:r>
          </a:p>
        </p:txBody>
      </p:sp>
      <p:sp>
        <p:nvSpPr>
          <p:cNvPr id="31" name="Rounded Rectangle 30">
            <a:hlinkClick r:id="rId16" action="ppaction://hlinksldjump"/>
          </p:cNvPr>
          <p:cNvSpPr/>
          <p:nvPr/>
        </p:nvSpPr>
        <p:spPr>
          <a:xfrm>
            <a:off x="3810000" y="4800600"/>
            <a:ext cx="1600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40</a:t>
            </a:r>
          </a:p>
        </p:txBody>
      </p:sp>
      <p:sp>
        <p:nvSpPr>
          <p:cNvPr id="32" name="Rounded Rectangle 31">
            <a:hlinkClick r:id="rId17" action="ppaction://hlinksldjump"/>
          </p:cNvPr>
          <p:cNvSpPr/>
          <p:nvPr/>
        </p:nvSpPr>
        <p:spPr>
          <a:xfrm>
            <a:off x="3810000" y="5791200"/>
            <a:ext cx="1600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50</a:t>
            </a:r>
          </a:p>
        </p:txBody>
      </p:sp>
      <p:sp>
        <p:nvSpPr>
          <p:cNvPr id="33" name="Rounded Rectangle 32">
            <a:hlinkClick r:id="rId18" action="ppaction://hlinksldjump"/>
          </p:cNvPr>
          <p:cNvSpPr/>
          <p:nvPr/>
        </p:nvSpPr>
        <p:spPr>
          <a:xfrm>
            <a:off x="5486400" y="1828800"/>
            <a:ext cx="16002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10</a:t>
            </a:r>
          </a:p>
        </p:txBody>
      </p:sp>
      <p:sp>
        <p:nvSpPr>
          <p:cNvPr id="34" name="Rounded Rectangle 33">
            <a:hlinkClick r:id="rId19" action="ppaction://hlinksldjump"/>
          </p:cNvPr>
          <p:cNvSpPr/>
          <p:nvPr/>
        </p:nvSpPr>
        <p:spPr>
          <a:xfrm>
            <a:off x="5486400" y="2819400"/>
            <a:ext cx="16002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20</a:t>
            </a:r>
          </a:p>
        </p:txBody>
      </p:sp>
      <p:sp>
        <p:nvSpPr>
          <p:cNvPr id="35" name="Rounded Rectangle 34">
            <a:hlinkClick r:id="rId20" action="ppaction://hlinksldjump"/>
          </p:cNvPr>
          <p:cNvSpPr/>
          <p:nvPr/>
        </p:nvSpPr>
        <p:spPr>
          <a:xfrm>
            <a:off x="5486400" y="3810000"/>
            <a:ext cx="16002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30</a:t>
            </a:r>
          </a:p>
        </p:txBody>
      </p:sp>
      <p:sp>
        <p:nvSpPr>
          <p:cNvPr id="36" name="Rounded Rectangle 35">
            <a:hlinkClick r:id="rId21" action="ppaction://hlinksldjump"/>
          </p:cNvPr>
          <p:cNvSpPr/>
          <p:nvPr/>
        </p:nvSpPr>
        <p:spPr>
          <a:xfrm>
            <a:off x="5486400" y="4800600"/>
            <a:ext cx="16002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40</a:t>
            </a:r>
          </a:p>
        </p:txBody>
      </p:sp>
      <p:sp>
        <p:nvSpPr>
          <p:cNvPr id="37" name="Rounded Rectangle 36">
            <a:hlinkClick r:id="rId22" action="ppaction://hlinksldjump"/>
          </p:cNvPr>
          <p:cNvSpPr/>
          <p:nvPr/>
        </p:nvSpPr>
        <p:spPr>
          <a:xfrm>
            <a:off x="5486400" y="5791200"/>
            <a:ext cx="16002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50</a:t>
            </a:r>
          </a:p>
        </p:txBody>
      </p:sp>
      <p:sp>
        <p:nvSpPr>
          <p:cNvPr id="38" name="Rounded Rectangle 37">
            <a:hlinkClick r:id="rId23" action="ppaction://hlinksldjump"/>
          </p:cNvPr>
          <p:cNvSpPr/>
          <p:nvPr/>
        </p:nvSpPr>
        <p:spPr>
          <a:xfrm>
            <a:off x="7162800" y="1828800"/>
            <a:ext cx="16002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10</a:t>
            </a:r>
          </a:p>
        </p:txBody>
      </p:sp>
      <p:sp>
        <p:nvSpPr>
          <p:cNvPr id="39" name="Rounded Rectangle 38">
            <a:hlinkClick r:id="rId24" action="ppaction://hlinksldjump"/>
          </p:cNvPr>
          <p:cNvSpPr/>
          <p:nvPr/>
        </p:nvSpPr>
        <p:spPr>
          <a:xfrm>
            <a:off x="7162800" y="2819400"/>
            <a:ext cx="16002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20</a:t>
            </a:r>
          </a:p>
        </p:txBody>
      </p:sp>
      <p:sp>
        <p:nvSpPr>
          <p:cNvPr id="40" name="Rounded Rectangle 39">
            <a:hlinkClick r:id="rId25" action="ppaction://hlinksldjump"/>
          </p:cNvPr>
          <p:cNvSpPr/>
          <p:nvPr/>
        </p:nvSpPr>
        <p:spPr>
          <a:xfrm>
            <a:off x="7162800" y="3810000"/>
            <a:ext cx="16002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30</a:t>
            </a:r>
          </a:p>
        </p:txBody>
      </p:sp>
      <p:sp>
        <p:nvSpPr>
          <p:cNvPr id="41" name="Rounded Rectangle 40">
            <a:hlinkClick r:id="rId26" action="ppaction://hlinksldjump"/>
          </p:cNvPr>
          <p:cNvSpPr/>
          <p:nvPr/>
        </p:nvSpPr>
        <p:spPr>
          <a:xfrm>
            <a:off x="7162800" y="4800600"/>
            <a:ext cx="16002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40</a:t>
            </a:r>
          </a:p>
        </p:txBody>
      </p:sp>
      <p:sp>
        <p:nvSpPr>
          <p:cNvPr id="42" name="Rounded Rectangle 41">
            <a:hlinkClick r:id="rId27" action="ppaction://hlinksldjump"/>
          </p:cNvPr>
          <p:cNvSpPr/>
          <p:nvPr/>
        </p:nvSpPr>
        <p:spPr>
          <a:xfrm>
            <a:off x="7162800" y="5791200"/>
            <a:ext cx="16002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Arial Rounded MT Bold" pitchFamily="34" charset="0"/>
              </a:rPr>
              <a:t>Drink the water and soda!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Arial Rounded MT Bold" pitchFamily="34" charset="0"/>
              </a:rPr>
              <a:t>Begin!</a:t>
            </a:r>
          </a:p>
          <a:p>
            <a:pPr algn="ctr"/>
            <a:r>
              <a:rPr lang="en-US" sz="4000" dirty="0" smtClean="0">
                <a:latin typeface="Arial Rounded MT Bold" pitchFamily="34" charset="0"/>
              </a:rPr>
              <a:t>Buy!</a:t>
            </a:r>
            <a:endParaRPr lang="en-US" sz="4000" dirty="0">
              <a:latin typeface="Arial Rounded MT Bold" pitchFamily="34" charset="0"/>
            </a:endParaRPr>
          </a:p>
          <a:p>
            <a:pPr algn="ctr"/>
            <a:r>
              <a:rPr lang="en-US" sz="4000" dirty="0" smtClean="0">
                <a:latin typeface="Arial Rounded MT Bold" pitchFamily="34" charset="0"/>
              </a:rPr>
              <a:t>Win!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Arial Rounded MT Bold" pitchFamily="34" charset="0"/>
              </a:rPr>
              <a:t>¿Con </a:t>
            </a:r>
            <a:r>
              <a:rPr lang="en-US" sz="4000" dirty="0" err="1" smtClean="0">
                <a:latin typeface="Arial Rounded MT Bold" pitchFamily="34" charset="0"/>
              </a:rPr>
              <a:t>quié</a:t>
            </a:r>
            <a:r>
              <a:rPr lang="en-US" sz="4000" dirty="0" err="1" smtClean="0">
                <a:latin typeface="Arial Rounded MT Bold" pitchFamily="34" charset="0"/>
              </a:rPr>
              <a:t>n</a:t>
            </a:r>
            <a:r>
              <a:rPr lang="en-US" sz="4000" dirty="0" smtClean="0">
                <a:latin typeface="Arial Rounded MT Bold" pitchFamily="34" charset="0"/>
              </a:rPr>
              <a:t> </a:t>
            </a:r>
            <a:r>
              <a:rPr lang="en-US" sz="4000" dirty="0" err="1" smtClean="0">
                <a:latin typeface="Arial Rounded MT Bold" pitchFamily="34" charset="0"/>
              </a:rPr>
              <a:t>usarías</a:t>
            </a:r>
            <a:r>
              <a:rPr lang="en-US" sz="4000" dirty="0" smtClean="0">
                <a:latin typeface="Arial Rounded MT Bold" pitchFamily="34" charset="0"/>
              </a:rPr>
              <a:t> y no </a:t>
            </a:r>
            <a:r>
              <a:rPr lang="en-US" sz="4000" dirty="0" err="1" smtClean="0">
                <a:latin typeface="Arial Rounded MT Bold" pitchFamily="34" charset="0"/>
              </a:rPr>
              <a:t>usarías</a:t>
            </a:r>
            <a:r>
              <a:rPr lang="en-US" sz="4000" dirty="0" smtClean="0">
                <a:latin typeface="Arial Rounded MT Bold" pitchFamily="34" charset="0"/>
              </a:rPr>
              <a:t> (with whom you would use and would not use) los </a:t>
            </a:r>
            <a:r>
              <a:rPr lang="en-US" sz="4000" dirty="0" err="1" smtClean="0">
                <a:latin typeface="Arial Rounded MT Bold" pitchFamily="34" charset="0"/>
              </a:rPr>
              <a:t>mandatos</a:t>
            </a:r>
            <a:r>
              <a:rPr lang="en-US" sz="4000" dirty="0" smtClean="0">
                <a:latin typeface="Arial Rounded MT Bold" pitchFamily="34" charset="0"/>
              </a:rPr>
              <a:t> </a:t>
            </a:r>
            <a:r>
              <a:rPr lang="en-US" sz="4000" dirty="0" err="1" smtClean="0">
                <a:latin typeface="Arial Rounded MT Bold" pitchFamily="34" charset="0"/>
              </a:rPr>
              <a:t>informales</a:t>
            </a:r>
            <a:r>
              <a:rPr lang="en-US" sz="4000" dirty="0" smtClean="0">
                <a:latin typeface="Arial Rounded MT Bold" pitchFamily="34" charset="0"/>
              </a:rPr>
              <a:t> </a:t>
            </a:r>
            <a:r>
              <a:rPr lang="en-US" sz="4000" dirty="0" err="1" smtClean="0">
                <a:latin typeface="Arial Rounded MT Bold" pitchFamily="34" charset="0"/>
              </a:rPr>
              <a:t>afirmativos</a:t>
            </a:r>
            <a:r>
              <a:rPr lang="en-US" sz="4000" dirty="0" smtClean="0">
                <a:latin typeface="Arial Rounded MT Bold" pitchFamily="34" charset="0"/>
              </a:rPr>
              <a:t>?</a:t>
            </a:r>
          </a:p>
          <a:p>
            <a:pPr algn="ctr"/>
            <a:endParaRPr lang="en-US" sz="4000" dirty="0" smtClean="0">
              <a:latin typeface="Arial Rounded MT Bold" pitchFamily="34" charset="0"/>
            </a:endParaRPr>
          </a:p>
          <a:p>
            <a:pPr algn="ctr"/>
            <a:r>
              <a:rPr lang="en-US" sz="4000" dirty="0" err="1" smtClean="0">
                <a:latin typeface="Arial Rounded MT Bold" pitchFamily="34" charset="0"/>
              </a:rPr>
              <a:t>Da</a:t>
            </a:r>
            <a:r>
              <a:rPr lang="en-US" sz="4000" dirty="0" smtClean="0">
                <a:latin typeface="Arial Rounded MT Bold" pitchFamily="34" charset="0"/>
              </a:rPr>
              <a:t> un </a:t>
            </a:r>
            <a:r>
              <a:rPr lang="en-US" sz="4000" dirty="0" err="1" smtClean="0">
                <a:latin typeface="Arial Rounded MT Bold" pitchFamily="34" charset="0"/>
              </a:rPr>
              <a:t>ejemplo</a:t>
            </a:r>
            <a:r>
              <a:rPr lang="en-US" sz="4000" dirty="0" smtClean="0">
                <a:latin typeface="Arial Rounded MT Bold" pitchFamily="34" charset="0"/>
              </a:rPr>
              <a:t> de </a:t>
            </a:r>
            <a:r>
              <a:rPr lang="en-US" sz="4000" dirty="0" err="1" smtClean="0">
                <a:latin typeface="Arial Rounded MT Bold" pitchFamily="34" charset="0"/>
              </a:rPr>
              <a:t>cada</a:t>
            </a:r>
            <a:r>
              <a:rPr lang="en-US" sz="4000" dirty="0" smtClean="0">
                <a:latin typeface="Arial Rounded MT Bold" pitchFamily="34" charset="0"/>
              </a:rPr>
              <a:t> </a:t>
            </a:r>
            <a:r>
              <a:rPr lang="en-US" sz="4000" dirty="0" err="1" smtClean="0">
                <a:latin typeface="Arial Rounded MT Bold" pitchFamily="34" charset="0"/>
              </a:rPr>
              <a:t>uno</a:t>
            </a:r>
            <a:r>
              <a:rPr lang="en-US" sz="4000" dirty="0" smtClean="0">
                <a:latin typeface="Arial Rounded MT Bold" pitchFamily="34" charset="0"/>
              </a:rPr>
              <a:t>.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Arial Rounded MT Bold" pitchFamily="34" charset="0"/>
              </a:rPr>
              <a:t>Say “hello!.”</a:t>
            </a:r>
          </a:p>
          <a:p>
            <a:pPr algn="ctr"/>
            <a:endParaRPr lang="en-US" sz="4000" dirty="0" smtClean="0">
              <a:latin typeface="Arial Rounded MT Bold" pitchFamily="34" charset="0"/>
            </a:endParaRPr>
          </a:p>
          <a:p>
            <a:pPr algn="ctr"/>
            <a:r>
              <a:rPr lang="en-US" sz="4000" dirty="0" smtClean="0">
                <a:latin typeface="Arial Rounded MT Bold" pitchFamily="34" charset="0"/>
              </a:rPr>
              <a:t>¡______ “</a:t>
            </a:r>
            <a:r>
              <a:rPr lang="en-US" sz="4000" dirty="0" err="1" smtClean="0">
                <a:latin typeface="Arial Rounded MT Bold" pitchFamily="34" charset="0"/>
              </a:rPr>
              <a:t>hola</a:t>
            </a:r>
            <a:r>
              <a:rPr lang="en-US" sz="4000" dirty="0" smtClean="0">
                <a:latin typeface="Arial Rounded MT Bold" pitchFamily="34" charset="0"/>
              </a:rPr>
              <a:t>!”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Arial Rounded MT Bold" pitchFamily="34" charset="0"/>
              </a:rPr>
              <a:t>Come here!</a:t>
            </a:r>
          </a:p>
          <a:p>
            <a:pPr algn="ctr"/>
            <a:endParaRPr lang="en-US" sz="4000" dirty="0" smtClean="0">
              <a:latin typeface="Arial Rounded MT Bold" pitchFamily="34" charset="0"/>
            </a:endParaRPr>
          </a:p>
          <a:p>
            <a:pPr algn="ctr"/>
            <a:r>
              <a:rPr lang="en-US" sz="4000" dirty="0" smtClean="0">
                <a:latin typeface="Arial Rounded MT Bold" pitchFamily="34" charset="0"/>
              </a:rPr>
              <a:t>¡</a:t>
            </a:r>
            <a:r>
              <a:rPr lang="en-US" sz="4000" dirty="0" smtClean="0">
                <a:latin typeface="Arial Rounded MT Bold" pitchFamily="34" charset="0"/>
              </a:rPr>
              <a:t>_______ </a:t>
            </a:r>
            <a:r>
              <a:rPr lang="en-US" sz="4000" dirty="0" err="1" smtClean="0">
                <a:latin typeface="Arial Rounded MT Bold" pitchFamily="34" charset="0"/>
              </a:rPr>
              <a:t>acá</a:t>
            </a:r>
            <a:r>
              <a:rPr lang="en-US" sz="4000" dirty="0" smtClean="0">
                <a:latin typeface="Arial Rounded MT Bold" pitchFamily="34" charset="0"/>
              </a:rPr>
              <a:t> (</a:t>
            </a:r>
            <a:r>
              <a:rPr lang="en-US" sz="4000" dirty="0" err="1" smtClean="0">
                <a:latin typeface="Arial Rounded MT Bold" pitchFamily="34" charset="0"/>
              </a:rPr>
              <a:t>aquí</a:t>
            </a:r>
            <a:r>
              <a:rPr lang="en-US" sz="4000" dirty="0" smtClean="0">
                <a:latin typeface="Arial Rounded MT Bold" pitchFamily="34" charset="0"/>
              </a:rPr>
              <a:t>)!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Arial Rounded MT Bold" pitchFamily="34" charset="0"/>
              </a:rPr>
              <a:t>Set the table.</a:t>
            </a:r>
            <a:endParaRPr lang="en-US" sz="4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Arial Rounded MT Bold" pitchFamily="34" charset="0"/>
              </a:rPr>
              <a:t>Do!</a:t>
            </a:r>
          </a:p>
          <a:p>
            <a:pPr algn="ctr"/>
            <a:r>
              <a:rPr lang="en-US" sz="4000" dirty="0" smtClean="0">
                <a:latin typeface="Arial Rounded MT Bold" pitchFamily="34" charset="0"/>
              </a:rPr>
              <a:t>Go!</a:t>
            </a:r>
            <a:endParaRPr lang="en-US" sz="4000" dirty="0" smtClean="0">
              <a:latin typeface="Arial Rounded MT Bold" pitchFamily="34" charset="0"/>
            </a:endParaRPr>
          </a:p>
          <a:p>
            <a:pPr algn="ctr"/>
            <a:r>
              <a:rPr lang="en-US" sz="4000" dirty="0" smtClean="0">
                <a:latin typeface="Arial Rounded MT Bold" pitchFamily="34" charset="0"/>
              </a:rPr>
              <a:t>Leave!</a:t>
            </a:r>
          </a:p>
          <a:p>
            <a:pPr algn="ctr"/>
            <a:r>
              <a:rPr lang="en-US" sz="4000" dirty="0" smtClean="0">
                <a:latin typeface="Arial Rounded MT Bold" pitchFamily="34" charset="0"/>
              </a:rPr>
              <a:t>Be!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Arial Rounded MT Bold" pitchFamily="34" charset="0"/>
              </a:rPr>
              <a:t>Di </a:t>
            </a:r>
            <a:r>
              <a:rPr lang="en-US" sz="4000" dirty="0" err="1" smtClean="0">
                <a:latin typeface="Arial Rounded MT Bold" pitchFamily="34" charset="0"/>
              </a:rPr>
              <a:t>todos</a:t>
            </a:r>
            <a:r>
              <a:rPr lang="en-US" sz="4000" dirty="0" smtClean="0">
                <a:latin typeface="Arial Rounded MT Bold" pitchFamily="34" charset="0"/>
              </a:rPr>
              <a:t> los </a:t>
            </a:r>
            <a:r>
              <a:rPr lang="en-US" sz="4000" dirty="0" err="1" smtClean="0">
                <a:latin typeface="Arial Rounded MT Bold" pitchFamily="34" charset="0"/>
              </a:rPr>
              <a:t>mandatos</a:t>
            </a:r>
            <a:r>
              <a:rPr lang="en-US" sz="4000" dirty="0" smtClean="0">
                <a:latin typeface="Arial Rounded MT Bold" pitchFamily="34" charset="0"/>
              </a:rPr>
              <a:t> </a:t>
            </a:r>
            <a:r>
              <a:rPr lang="en-US" sz="4000" dirty="0" err="1" smtClean="0">
                <a:latin typeface="Arial Rounded MT Bold" pitchFamily="34" charset="0"/>
              </a:rPr>
              <a:t>irregulares</a:t>
            </a:r>
            <a:r>
              <a:rPr lang="en-US" sz="4000" dirty="0" smtClean="0">
                <a:latin typeface="Arial Rounded MT Bold" pitchFamily="34" charset="0"/>
              </a:rPr>
              <a:t> en el </a:t>
            </a:r>
            <a:r>
              <a:rPr lang="en-US" sz="4000" dirty="0" err="1" smtClean="0">
                <a:latin typeface="Arial Rounded MT Bold" pitchFamily="34" charset="0"/>
              </a:rPr>
              <a:t>orden</a:t>
            </a:r>
            <a:r>
              <a:rPr lang="en-US" sz="4000" dirty="0" smtClean="0">
                <a:latin typeface="Arial Rounded MT Bold" pitchFamily="34" charset="0"/>
              </a:rPr>
              <a:t> de “Vin Diesel.”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Arial Rounded MT Bold" pitchFamily="34" charset="0"/>
              </a:rPr>
              <a:t>¿En dónde compras el pan?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Arial Rounded MT Bold" pitchFamily="34" charset="0"/>
              </a:rPr>
              <a:t>¿En </a:t>
            </a:r>
            <a:r>
              <a:rPr lang="en-US" sz="4000" dirty="0" err="1">
                <a:latin typeface="Arial Rounded MT Bold" pitchFamily="34" charset="0"/>
              </a:rPr>
              <a:t>dónde</a:t>
            </a:r>
            <a:r>
              <a:rPr lang="en-US" sz="4000" dirty="0">
                <a:latin typeface="Arial Rounded MT Bold" pitchFamily="34" charset="0"/>
              </a:rPr>
              <a:t> </a:t>
            </a:r>
            <a:r>
              <a:rPr lang="en-US" sz="4000" dirty="0" err="1">
                <a:latin typeface="Arial Rounded MT Bold" pitchFamily="34" charset="0"/>
              </a:rPr>
              <a:t>compras</a:t>
            </a:r>
            <a:r>
              <a:rPr lang="en-US" sz="4000" dirty="0">
                <a:latin typeface="Arial Rounded MT Bold" pitchFamily="34" charset="0"/>
              </a:rPr>
              <a:t> </a:t>
            </a:r>
            <a:r>
              <a:rPr lang="en-US" sz="4000" dirty="0" smtClean="0">
                <a:latin typeface="Arial Rounded MT Bold" pitchFamily="34" charset="0"/>
              </a:rPr>
              <a:t>la </a:t>
            </a:r>
            <a:r>
              <a:rPr lang="en-US" sz="4000" dirty="0" err="1" smtClean="0">
                <a:latin typeface="Arial Rounded MT Bold" pitchFamily="34" charset="0"/>
              </a:rPr>
              <a:t>medicina</a:t>
            </a:r>
            <a:r>
              <a:rPr lang="en-US" sz="4000" dirty="0" smtClean="0">
                <a:latin typeface="Arial Rounded MT Bold" pitchFamily="34" charset="0"/>
              </a:rPr>
              <a:t>?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Arial Rounded MT Bold" pitchFamily="34" charset="0"/>
              </a:rPr>
              <a:t>¿De </a:t>
            </a:r>
            <a:r>
              <a:rPr lang="en-US" sz="4000" dirty="0" err="1">
                <a:latin typeface="Arial Rounded MT Bold" pitchFamily="34" charset="0"/>
              </a:rPr>
              <a:t>donde</a:t>
            </a:r>
            <a:r>
              <a:rPr lang="en-US" sz="4000" dirty="0">
                <a:latin typeface="Arial Rounded MT Bold" pitchFamily="34" charset="0"/>
              </a:rPr>
              <a:t> </a:t>
            </a:r>
            <a:r>
              <a:rPr lang="en-US" sz="4000" dirty="0" err="1">
                <a:latin typeface="Arial Rounded MT Bold" pitchFamily="34" charset="0"/>
              </a:rPr>
              <a:t>obtienes</a:t>
            </a:r>
            <a:r>
              <a:rPr lang="en-US" sz="4000" dirty="0">
                <a:latin typeface="Arial Rounded MT Bold" pitchFamily="34" charset="0"/>
              </a:rPr>
              <a:t> </a:t>
            </a:r>
            <a:r>
              <a:rPr lang="en-US" sz="4000" dirty="0" err="1" smtClean="0">
                <a:latin typeface="Arial Rounded MT Bold" pitchFamily="34" charset="0"/>
              </a:rPr>
              <a:t>una</a:t>
            </a:r>
            <a:r>
              <a:rPr lang="en-US" sz="4000" dirty="0" smtClean="0">
                <a:latin typeface="Arial Rounded MT Bold" pitchFamily="34" charset="0"/>
              </a:rPr>
              <a:t> </a:t>
            </a:r>
            <a:r>
              <a:rPr lang="en-US" sz="4000" dirty="0" err="1" smtClean="0">
                <a:latin typeface="Arial Rounded MT Bold" pitchFamily="34" charset="0"/>
              </a:rPr>
              <a:t>tarjeta</a:t>
            </a:r>
            <a:r>
              <a:rPr lang="en-US" sz="4000" dirty="0" smtClean="0">
                <a:latin typeface="Arial Rounded MT Bold" pitchFamily="34" charset="0"/>
              </a:rPr>
              <a:t> de </a:t>
            </a:r>
            <a:r>
              <a:rPr lang="en-US" sz="4000" dirty="0" err="1" smtClean="0">
                <a:latin typeface="Arial Rounded MT Bold" pitchFamily="34" charset="0"/>
              </a:rPr>
              <a:t>crédito</a:t>
            </a:r>
            <a:r>
              <a:rPr lang="en-US" sz="4000" dirty="0" smtClean="0">
                <a:latin typeface="Arial Rounded MT Bold" pitchFamily="34" charset="0"/>
              </a:rPr>
              <a:t>?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Arial Rounded MT Bold" pitchFamily="34" charset="0"/>
              </a:rPr>
              <a:t>¿En dónde compras los anillos?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Arial Rounded MT Bold" pitchFamily="34" charset="0"/>
              </a:rPr>
              <a:t>Estoy en el correo. ¿Que voy a hacer?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Arial Rounded MT Bold" pitchFamily="34" charset="0"/>
              </a:rPr>
              <a:t>To fall = ?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Arial Rounded MT Bold" pitchFamily="34" charset="0"/>
              </a:rPr>
              <a:t>“Ya’ll are coming from the book store.”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298</Words>
  <Application>Microsoft Office PowerPoint</Application>
  <PresentationFormat>On-screen Show (4:3)</PresentationFormat>
  <Paragraphs>97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POWERPOINT JEOPARDY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Educational Technology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JEOPARDY</dc:title>
  <dc:subject>Jeopardy Template</dc:subject>
  <dc:creator>Educational Technology Network</dc:creator>
  <cp:keywords>Jeopardy Powerpoint Template;Educational Technology</cp:keywords>
  <dc:description>www.edtechnetwork.com</dc:description>
  <cp:lastModifiedBy>hmelchiorre</cp:lastModifiedBy>
  <cp:revision>17</cp:revision>
  <dcterms:created xsi:type="dcterms:W3CDTF">2009-08-07T00:02:41Z</dcterms:created>
  <dcterms:modified xsi:type="dcterms:W3CDTF">2015-02-06T18:34:24Z</dcterms:modified>
  <cp:category>Jeopardy Template</cp:category>
</cp:coreProperties>
</file>