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0" r:id="rId8"/>
    <p:sldId id="269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4927-15BF-42C7-BEA3-EF50848A79AA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55A01-83C6-4D41-8F57-A364FB119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7B1F-8ED6-454E-88AB-CF24252022E7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4D18-460A-4631-B94C-5D77050D1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DB827-6B95-4F68-97F7-F5DA79042315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265F-E279-4DE7-9D8E-734FFCD94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42862B-835E-4A1D-A538-EFFB56937308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6E5E9A-8DDC-44FE-B788-986F8ED06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7E02-FF21-4FDC-B5D9-8A67DA597BE4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C509A-8EDA-4395-BADF-B1F65C24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78E2-D5DE-48BC-B968-655DA76AA70E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EC63-5CF3-4138-B16E-1B89365CA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10C5-9055-42EF-8EE8-DABCF31586F8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0910-106C-4F37-B5F1-B50B4D3A0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35221F-5A04-45D9-832F-04A0F95775CA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6950A1-AD10-48B1-9ECD-17B2F0275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635D7-8C3F-45AD-A1B2-8C1E0B9F4A15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E50C-6B9B-45D1-B1ED-68BB793FE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BC5AA2-53C1-43A1-AD4E-4824AB75D8DA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DB5E76-AA9D-44A9-9A51-E8E960CF0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845448-3EF9-42BC-BD41-543F10DB8EB9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4A9CA1-BB4C-4897-8BC7-6B704905C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23B7D-4E0A-4D57-B7C2-594046047F32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E2233D-F935-4592-AF3E-61335293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5" r:id="rId4"/>
    <p:sldLayoutId id="2147483696" r:id="rId5"/>
    <p:sldLayoutId id="2147483703" r:id="rId6"/>
    <p:sldLayoutId id="2147483697" r:id="rId7"/>
    <p:sldLayoutId id="2147483704" r:id="rId8"/>
    <p:sldLayoutId id="2147483705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Práctica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examen</a:t>
            </a:r>
            <a:r>
              <a:rPr lang="en-US" dirty="0" smtClean="0"/>
              <a:t> oral </a:t>
            </a:r>
            <a:br>
              <a:rPr lang="en-US" dirty="0" smtClean="0"/>
            </a:br>
            <a:r>
              <a:rPr lang="en-US" dirty="0" smtClean="0"/>
              <a:t>2.1</a:t>
            </a:r>
            <a:endParaRPr lang="en-US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would you rate your own performance? </a:t>
            </a:r>
            <a:br>
              <a:rPr lang="en-US" dirty="0" smtClean="0"/>
            </a:br>
            <a:r>
              <a:rPr lang="en-US" dirty="0" smtClean="0"/>
              <a:t>What do you need to practice most?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828800"/>
          <a:ext cx="7239001" cy="4113475"/>
        </p:xfrm>
        <a:graphic>
          <a:graphicData uri="http://schemas.openxmlformats.org/drawingml/2006/table">
            <a:tbl>
              <a:tblPr/>
              <a:tblGrid>
                <a:gridCol w="1631667"/>
                <a:gridCol w="860190"/>
                <a:gridCol w="860190"/>
                <a:gridCol w="861504"/>
                <a:gridCol w="1140786"/>
                <a:gridCol w="1044845"/>
                <a:gridCol w="839819"/>
              </a:tblGrid>
              <a:tr h="235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entury Gothic"/>
                          <a:ea typeface="Calibri"/>
                          <a:cs typeface="Times New Roman"/>
                        </a:rPr>
                        <a:t>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entury Gothic"/>
                          <a:ea typeface="Calibri"/>
                          <a:cs typeface="Times New Roman"/>
                        </a:rPr>
                        <a:t>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entury Gothic"/>
                          <a:ea typeface="Calibri"/>
                          <a:cs typeface="Times New Roman"/>
                        </a:rPr>
                        <a:t>3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entury Gothic"/>
                          <a:ea typeface="Calibri"/>
                          <a:cs typeface="Times New Roman"/>
                        </a:rPr>
                        <a:t>4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entury Gothic"/>
                          <a:ea typeface="Calibri"/>
                          <a:cs typeface="Times New Roman"/>
                        </a:rPr>
                        <a:t>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Calibri"/>
                          <a:cs typeface="Times New Roman"/>
                        </a:rPr>
                        <a:t>Total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5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entury Gothic"/>
                          <a:ea typeface="Calibri"/>
                          <a:cs typeface="Times New Roman"/>
                        </a:rPr>
                        <a:t>Gramática/use of verbs (x2)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Verbs used incorrectly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Verbs used more incorrectly than correctly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entury Gothic"/>
                          <a:ea typeface="Calibri"/>
                          <a:cs typeface="Times New Roman"/>
                        </a:rPr>
                        <a:t>Developing- Verbs used somewhat correctly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Verbs used mostly correctly, comprehension not impeded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Verbs used correctly, comprehensible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entury Gothic"/>
                          <a:ea typeface="Calibri"/>
                          <a:cs typeface="Times New Roman"/>
                        </a:rPr>
                        <a:t>          /10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entury Gothic"/>
                          <a:ea typeface="Calibri"/>
                          <a:cs typeface="Times New Roman"/>
                        </a:rPr>
                        <a:t>Use of vocabulario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Below-basic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Basic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entury Gothic"/>
                          <a:ea typeface="Calibri"/>
                          <a:cs typeface="Times New Roman"/>
                        </a:rPr>
                        <a:t>Developing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Level appropriate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Outstanding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entury Gothic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US" sz="1000" b="1">
                          <a:latin typeface="Century Gothic"/>
                          <a:ea typeface="Calibri"/>
                          <a:cs typeface="Times New Roman"/>
                        </a:rPr>
                        <a:t>/5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entury Gothic"/>
                          <a:ea typeface="Calibri"/>
                          <a:cs typeface="Times New Roman"/>
                        </a:rPr>
                        <a:t>Quality of response/preparation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Below-basic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Basic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Century Gothic"/>
                          <a:ea typeface="Calibri"/>
                          <a:cs typeface="Times New Roman"/>
                        </a:rPr>
                        <a:t>Developing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Level appropriate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Outstanding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entury Gothic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US" sz="1000" b="1">
                          <a:latin typeface="Century Gothic"/>
                          <a:ea typeface="Calibri"/>
                          <a:cs typeface="Times New Roman"/>
                        </a:rPr>
                        <a:t>/5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7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entury Gothic"/>
                          <a:ea typeface="Calibri"/>
                          <a:cs typeface="Times New Roman"/>
                        </a:rPr>
                        <a:t>Fluency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Abundant hesitation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Much hesitation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Some hesitation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Level appropriate hesitation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entury Gothic"/>
                          <a:ea typeface="Calibri"/>
                          <a:cs typeface="Times New Roman"/>
                        </a:rPr>
                        <a:t>Minimal to no hesitation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entury Gothic"/>
                          <a:ea typeface="Calibri"/>
                          <a:cs typeface="Times New Roman"/>
                        </a:rPr>
                        <a:t>           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entury Gothic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US" sz="1000" b="1">
                          <a:latin typeface="Century Gothic"/>
                          <a:ea typeface="Calibri"/>
                          <a:cs typeface="Times New Roman"/>
                        </a:rPr>
                        <a:t>/5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87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entury Gothic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latin typeface="Century Gothic"/>
                          <a:ea typeface="Calibri"/>
                          <a:cs typeface="Times New Roman"/>
                        </a:rPr>
                        <a:t>Comments/notes: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entury Gothic"/>
                          <a:ea typeface="Calibri"/>
                          <a:cs typeface="Times New Roman"/>
                        </a:rPr>
                        <a:t>                              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entury Gothic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/25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El </a:t>
            </a:r>
            <a:r>
              <a:rPr lang="en-US" dirty="0" err="1" smtClean="0"/>
              <a:t>examen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el 21 y 22 de </a:t>
            </a:r>
            <a:r>
              <a:rPr lang="en-US" dirty="0" err="1" smtClean="0"/>
              <a:t>Octubre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Students will be called in random order.</a:t>
            </a:r>
            <a:endParaRPr lang="en-US" dirty="0"/>
          </a:p>
        </p:txBody>
      </p:sp>
      <p:pic>
        <p:nvPicPr>
          <p:cNvPr id="18435" name="Picture 4" descr="http://odstatic.com/sanamente.com/exa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6197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914400" y="495300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entury Schoolbook" pitchFamily="18" charset="0"/>
              </a:rPr>
              <a:t>You must be prepared on the first day!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 /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Use the pronoun below and the correct form of the correct verb to explain what the people are doing. </a:t>
            </a:r>
          </a:p>
        </p:txBody>
      </p:sp>
      <p:pic>
        <p:nvPicPr>
          <p:cNvPr id="9220" name="Picture 2" descr="http://media.nj.com/jjournal-news/photo/1068841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2667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81000" y="3810000"/>
            <a:ext cx="464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Example: 1. Tú </a:t>
            </a:r>
            <a:r>
              <a:rPr lang="en-US">
                <a:latin typeface="Century Schoolbook" pitchFamily="18" charset="0"/>
                <a:sym typeface="Wingdings" pitchFamily="2" charset="2"/>
              </a:rPr>
              <a:t>  --- Tú usas el teléfono. </a:t>
            </a:r>
            <a:endParaRPr lang="en-US">
              <a:latin typeface="Century Schoolbook" pitchFamily="18" charset="0"/>
            </a:endParaRPr>
          </a:p>
        </p:txBody>
      </p:sp>
      <p:pic>
        <p:nvPicPr>
          <p:cNvPr id="9222" name="Picture 4" descr="http://static.oprah.com/images/presents/2007/school/study/evening_101_350x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25908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7543800" y="3352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2. Él</a:t>
            </a:r>
          </a:p>
        </p:txBody>
      </p:sp>
      <p:pic>
        <p:nvPicPr>
          <p:cNvPr id="9224" name="Picture 6" descr="http://4.bp.blogspot.com/-OBGlRNtGbyM/TvMoOSfe25I/AAAAAAAAFLo/4xq_RaOqMlA/s1600/A%252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267200"/>
            <a:ext cx="1981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533400" y="61722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3. Nosotros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4419600" y="60960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4. Ellos</a:t>
            </a:r>
          </a:p>
        </p:txBody>
      </p:sp>
      <p:pic>
        <p:nvPicPr>
          <p:cNvPr id="9227" name="Picture 8" descr="http://1.bp.blogspot.com/-uj2Ibsmrupg/UKkOWmqIHxI/AAAAAAAAFCM/ElNejO34igU/s1600/DSCN6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229100"/>
            <a:ext cx="32004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 /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152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81000" y="35814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5. Suzy</a:t>
            </a:r>
          </a:p>
        </p:txBody>
      </p:sp>
      <p:pic>
        <p:nvPicPr>
          <p:cNvPr id="10245" name="Picture 4" descr="http://www.campingroadtrip.com/Portals/0/Articles/Girl-listening-to-music-in-the-park-300x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17065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://img1.wikia.nocookie.net/__cb20130203185340/phineasandferb/images/5/59/Candace_entering_her_hou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3505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4114800" y="35052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6. Yo</a:t>
            </a:r>
          </a:p>
        </p:txBody>
      </p:sp>
      <p:pic>
        <p:nvPicPr>
          <p:cNvPr id="10248" name="Picture 8" descr="https://encrypted-tbn2.gstatic.com/images?q=tbn:ANd9GcR90qyXWTXXhVPFmKYX1BLZz2knmUzTTX5f09jY3nLruIcUobbf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419600"/>
            <a:ext cx="2667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457200" y="510540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7. La familia Griffin</a:t>
            </a:r>
          </a:p>
        </p:txBody>
      </p:sp>
      <p:pic>
        <p:nvPicPr>
          <p:cNvPr id="10250" name="Picture 10" descr="http://www.adrformacion.com/udsimg/comunica/2/POSTU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267200"/>
            <a:ext cx="203835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4953000" y="4724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8. Vosotros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hay en la </a:t>
            </a:r>
            <a:r>
              <a:rPr lang="en-US" dirty="0" err="1" smtClean="0"/>
              <a:t>clase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129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EX: </a:t>
            </a:r>
            <a:r>
              <a:rPr lang="en-US" b="1" smtClean="0"/>
              <a:t>“Hay ___ en la clase.”</a:t>
            </a:r>
          </a:p>
        </p:txBody>
      </p:sp>
      <p:pic>
        <p:nvPicPr>
          <p:cNvPr id="11268" name="Picture 8" descr="http://iris.peabody.vanderbilt.edu/wp-content/uploads/2013/06/at_02_class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hay en la </a:t>
            </a:r>
            <a:r>
              <a:rPr lang="en-US" dirty="0" err="1" smtClean="0"/>
              <a:t>clase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129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EX: </a:t>
            </a:r>
            <a:r>
              <a:rPr lang="en-US" b="1" smtClean="0"/>
              <a:t>“Hay ___ en la clase.”</a:t>
            </a:r>
          </a:p>
        </p:txBody>
      </p:sp>
      <p:pic>
        <p:nvPicPr>
          <p:cNvPr id="12292" name="Picture 2" descr="http://ryanjacksonillustrations.com/wp-content/uploads/2013/06/Classroom-Scene-Finish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5817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hay en la </a:t>
            </a:r>
            <a:r>
              <a:rPr lang="en-US" dirty="0" err="1" smtClean="0"/>
              <a:t>Mochila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763000" cy="83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			Ex: “Hay __(#) lápices en la mochila.” </a:t>
            </a:r>
            <a:endParaRPr lang="en-US" smtClean="0"/>
          </a:p>
        </p:txBody>
      </p:sp>
      <p:pic>
        <p:nvPicPr>
          <p:cNvPr id="13316" name="Picture 8" descr="http://www.northjersey.com/polopoly_fs/1.677862%21/fileImage/httpImage/backpack-071813-vr-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32861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ttp://thumbs.dreamstime.com/z/backpack-school-supplies-spilling-out-10695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459038"/>
            <a:ext cx="5105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467600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¿Es un </a:t>
            </a:r>
            <a:r>
              <a:rPr lang="en-US" dirty="0" err="1" smtClean="0"/>
              <a:t>buen</a:t>
            </a:r>
            <a:r>
              <a:rPr lang="en-US" dirty="0" smtClean="0"/>
              <a:t> o mal </a:t>
            </a:r>
            <a:r>
              <a:rPr lang="en-US" dirty="0" err="1" smtClean="0"/>
              <a:t>estudiante</a:t>
            </a:r>
            <a:r>
              <a:rPr lang="en-US" dirty="0" smtClean="0"/>
              <a:t>? –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Have your partner tell you who to describe. </a:t>
            </a:r>
            <a:endParaRPr lang="en-US" sz="1800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7467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EX: “Es un mal estudiante porque NO escucha a la maestra y NO….”</a:t>
            </a:r>
          </a:p>
        </p:txBody>
      </p:sp>
      <p:pic>
        <p:nvPicPr>
          <p:cNvPr id="14340" name="Picture 5" descr="http://www.theprospect.net/wp-content/uploads/2014/01/last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590800"/>
            <a:ext cx="40576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467600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¿Es un </a:t>
            </a:r>
            <a:r>
              <a:rPr lang="en-US" dirty="0" err="1" smtClean="0"/>
              <a:t>buen</a:t>
            </a:r>
            <a:r>
              <a:rPr lang="en-US" dirty="0" smtClean="0"/>
              <a:t> o mal </a:t>
            </a:r>
            <a:r>
              <a:rPr lang="en-US" dirty="0" err="1" smtClean="0"/>
              <a:t>estudiante</a:t>
            </a:r>
            <a:r>
              <a:rPr lang="en-US" dirty="0" smtClean="0"/>
              <a:t>? –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Have your partner tell you who to describe. </a:t>
            </a:r>
            <a:endParaRPr lang="en-US" sz="1800" dirty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7467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EX: “Es un buen  estudiante porque escucha a la maestra y ….”</a:t>
            </a:r>
          </a:p>
        </p:txBody>
      </p:sp>
      <p:pic>
        <p:nvPicPr>
          <p:cNvPr id="15364" name="Picture 2" descr="http://3.bp.blogspot.com/_d6PHRYgvm4c/SzApHPeQG2I/AAAAAAAACeM/GKbeC0N_xbc/s400/Classroom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5257800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clases</a:t>
            </a:r>
            <a:r>
              <a:rPr lang="en-US" dirty="0" smtClean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Explain what classes you have, who is the teacher and what period you have it (en español).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Ex: “Tengo ______ (clase), con el señor/la señora _____ periodo ____.”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Follow the example above and explain ALL of your classes.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283</TotalTime>
  <Words>329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Century Schoolbook</vt:lpstr>
      <vt:lpstr>Wingdings</vt:lpstr>
      <vt:lpstr>Wingdings 2</vt:lpstr>
      <vt:lpstr>Calibri</vt:lpstr>
      <vt:lpstr>Century Gothic</vt:lpstr>
      <vt:lpstr>Times New Roman</vt:lpstr>
      <vt:lpstr>Oriel</vt:lpstr>
      <vt:lpstr>Práctica para el examen oral  2.1</vt:lpstr>
      <vt:lpstr>¿Qué hace él /ella?</vt:lpstr>
      <vt:lpstr>¿Qué hace él /ella?</vt:lpstr>
      <vt:lpstr>¿Qué hay en la clase?</vt:lpstr>
      <vt:lpstr>¿Qué hay en la clase?</vt:lpstr>
      <vt:lpstr>¿Qué hay en la Mochila?</vt:lpstr>
      <vt:lpstr>¿Es un buen o mal estudiante? –   Have your partner tell you who to describe. </vt:lpstr>
      <vt:lpstr>¿Es un buen o mal estudiante? –   Have your partner tell you who to describe. </vt:lpstr>
      <vt:lpstr>¿Qué clases tienes?</vt:lpstr>
      <vt:lpstr>How would you rate your own performance?  What do you need to practice most?</vt:lpstr>
      <vt:lpstr>El examen será el 21 y 22 de Octubre. Students will be called in random order.</vt:lpstr>
    </vt:vector>
  </TitlesOfParts>
  <Company>Oxford Area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 para el examen oral  2.1</dc:title>
  <dc:creator>hmelchiorre</dc:creator>
  <cp:lastModifiedBy>hmelchiorre</cp:lastModifiedBy>
  <cp:revision>5</cp:revision>
  <dcterms:created xsi:type="dcterms:W3CDTF">2014-10-17T19:02:52Z</dcterms:created>
  <dcterms:modified xsi:type="dcterms:W3CDTF">2014-10-20T21:08:31Z</dcterms:modified>
</cp:coreProperties>
</file>