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0" r:id="rId1"/>
  </p:sldMasterIdLst>
  <p:sldIdLst>
    <p:sldId id="256" r:id="rId2"/>
    <p:sldId id="257" r:id="rId3"/>
    <p:sldId id="283" r:id="rId4"/>
    <p:sldId id="258" r:id="rId5"/>
    <p:sldId id="284" r:id="rId6"/>
    <p:sldId id="259" r:id="rId7"/>
    <p:sldId id="285" r:id="rId8"/>
    <p:sldId id="260" r:id="rId9"/>
    <p:sldId id="286" r:id="rId10"/>
    <p:sldId id="261" r:id="rId11"/>
    <p:sldId id="287" r:id="rId12"/>
    <p:sldId id="262" r:id="rId13"/>
    <p:sldId id="288" r:id="rId14"/>
    <p:sldId id="263" r:id="rId15"/>
    <p:sldId id="289" r:id="rId16"/>
    <p:sldId id="264" r:id="rId17"/>
    <p:sldId id="290" r:id="rId18"/>
    <p:sldId id="265" r:id="rId19"/>
    <p:sldId id="291" r:id="rId20"/>
    <p:sldId id="266" r:id="rId21"/>
    <p:sldId id="292" r:id="rId22"/>
    <p:sldId id="267" r:id="rId23"/>
    <p:sldId id="293" r:id="rId24"/>
    <p:sldId id="268" r:id="rId25"/>
    <p:sldId id="294" r:id="rId26"/>
    <p:sldId id="269" r:id="rId27"/>
    <p:sldId id="295" r:id="rId28"/>
    <p:sldId id="270" r:id="rId29"/>
    <p:sldId id="296" r:id="rId30"/>
    <p:sldId id="271" r:id="rId31"/>
    <p:sldId id="297" r:id="rId32"/>
    <p:sldId id="272" r:id="rId33"/>
    <p:sldId id="298" r:id="rId34"/>
    <p:sldId id="273" r:id="rId35"/>
    <p:sldId id="300" r:id="rId36"/>
    <p:sldId id="274" r:id="rId37"/>
    <p:sldId id="301" r:id="rId38"/>
    <p:sldId id="275" r:id="rId39"/>
    <p:sldId id="302" r:id="rId40"/>
    <p:sldId id="276" r:id="rId41"/>
    <p:sldId id="303" r:id="rId42"/>
    <p:sldId id="277" r:id="rId43"/>
    <p:sldId id="304" r:id="rId44"/>
    <p:sldId id="279" r:id="rId45"/>
    <p:sldId id="305" r:id="rId46"/>
    <p:sldId id="280" r:id="rId47"/>
    <p:sldId id="306" r:id="rId48"/>
    <p:sldId id="281" r:id="rId49"/>
    <p:sldId id="307" r:id="rId50"/>
    <p:sldId id="282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7066A3-F11A-40D4-9CEB-F3D3A1CA1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F418D-46A1-4A6B-9B49-F4EE40F177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AB949-1A87-47F9-A0F1-740EA8A4E2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D9BF-9C9D-492B-8ADA-03CD277E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D0783-E4AB-4A7D-8103-C51804B10E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17474D05-7C42-47ED-AD20-DD35A7F7C2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C343C05-D724-47D4-8BF8-0CE1A5CB6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B50AC00-7672-4DBF-A7C1-4EDA1A4E04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AD040-B65C-4AB3-B833-91236D2E1A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D7596F51-E42F-4191-9E3F-BA7A93ABDB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17E7E6D-125B-40AE-B423-91C83A6F13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EEFF3273-22E8-482C-B650-2B1876A4F8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A82E33-965C-4E65-8BA5-A2A6B3D9B3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4.xml"/><Relationship Id="rId18" Type="http://schemas.openxmlformats.org/officeDocument/2006/relationships/slide" Target="slide26.xml"/><Relationship Id="rId26" Type="http://schemas.openxmlformats.org/officeDocument/2006/relationships/slide" Target="slide30.xml"/><Relationship Id="rId3" Type="http://schemas.openxmlformats.org/officeDocument/2006/relationships/oleObject" Target="../embeddings/Microsoft_Office_Word_97_-_2003_Document1.doc"/><Relationship Id="rId21" Type="http://schemas.openxmlformats.org/officeDocument/2006/relationships/slide" Target="slide18.xml"/><Relationship Id="rId7" Type="http://schemas.openxmlformats.org/officeDocument/2006/relationships/slide" Target="slide8.xml"/><Relationship Id="rId12" Type="http://schemas.openxmlformats.org/officeDocument/2006/relationships/slide" Target="slide42.xml"/><Relationship Id="rId17" Type="http://schemas.openxmlformats.org/officeDocument/2006/relationships/slide" Target="slide16.xml"/><Relationship Id="rId25" Type="http://schemas.openxmlformats.org/officeDocument/2006/relationships/slide" Target="slide20.xml"/><Relationship Id="rId2" Type="http://schemas.openxmlformats.org/officeDocument/2006/relationships/slideLayout" Target="../slideLayouts/slideLayout12.xml"/><Relationship Id="rId16" Type="http://schemas.openxmlformats.org/officeDocument/2006/relationships/slide" Target="slide44.xml"/><Relationship Id="rId20" Type="http://schemas.openxmlformats.org/officeDocument/2006/relationships/slide" Target="slide46.xml"/><Relationship Id="rId29" Type="http://schemas.openxmlformats.org/officeDocument/2006/relationships/slide" Target="slide52.xml"/><Relationship Id="rId1" Type="http://schemas.openxmlformats.org/officeDocument/2006/relationships/vmlDrawing" Target="../drawings/vmlDrawing1.vml"/><Relationship Id="rId6" Type="http://schemas.openxmlformats.org/officeDocument/2006/relationships/slide" Target="slide6.xml"/><Relationship Id="rId11" Type="http://schemas.openxmlformats.org/officeDocument/2006/relationships/slide" Target="slide22.xml"/><Relationship Id="rId24" Type="http://schemas.openxmlformats.org/officeDocument/2006/relationships/slide" Target="slide48.xml"/><Relationship Id="rId5" Type="http://schemas.openxmlformats.org/officeDocument/2006/relationships/slide" Target="slide4.xml"/><Relationship Id="rId15" Type="http://schemas.openxmlformats.org/officeDocument/2006/relationships/slide" Target="slide34.xml"/><Relationship Id="rId23" Type="http://schemas.openxmlformats.org/officeDocument/2006/relationships/slide" Target="slide38.xml"/><Relationship Id="rId28" Type="http://schemas.openxmlformats.org/officeDocument/2006/relationships/slide" Target="slide50.xml"/><Relationship Id="rId10" Type="http://schemas.openxmlformats.org/officeDocument/2006/relationships/slide" Target="slide32.xml"/><Relationship Id="rId19" Type="http://schemas.openxmlformats.org/officeDocument/2006/relationships/slide" Target="slide36.xml"/><Relationship Id="rId4" Type="http://schemas.openxmlformats.org/officeDocument/2006/relationships/slide" Target="slide2.xml"/><Relationship Id="rId9" Type="http://schemas.openxmlformats.org/officeDocument/2006/relationships/slide" Target="slide12.xml"/><Relationship Id="rId14" Type="http://schemas.openxmlformats.org/officeDocument/2006/relationships/slide" Target="slide24.xml"/><Relationship Id="rId22" Type="http://schemas.openxmlformats.org/officeDocument/2006/relationships/slide" Target="slide28.xml"/><Relationship Id="rId27" Type="http://schemas.openxmlformats.org/officeDocument/2006/relationships/slide" Target="slide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My%20Documents\final_Q.wav" TargetMode="External"/><Relationship Id="rId4" Type="http://schemas.openxmlformats.org/officeDocument/2006/relationships/slide" Target="slide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000" smtClean="0">
                <a:solidFill>
                  <a:schemeClr val="folHlink"/>
                </a:solidFill>
              </a:rPr>
              <a:t>Jeopardy</a:t>
            </a:r>
            <a:endParaRPr lang="en-US" smtClean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762000" y="1533525"/>
          <a:ext cx="7773988" cy="4637088"/>
        </p:xfrm>
        <a:graphic>
          <a:graphicData uri="http://schemas.openxmlformats.org/presentationml/2006/ole">
            <p:oleObj spid="_x0000_s1026" name="Document" r:id="rId3" imgW="7936451" imgH="4734714" progId="Word.Document.8">
              <p:embed/>
            </p:oleObj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14895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2"/>
                </a:solidFill>
                <a:latin typeface="Times New Roman" pitchFamily="18" charset="0"/>
              </a:rPr>
              <a:t>Vocab</a:t>
            </a:r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</a:rPr>
              <a:t>-</a:t>
            </a:r>
          </a:p>
          <a:p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</a:rPr>
              <a:t>La comida</a:t>
            </a: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62200" y="1524000"/>
            <a:ext cx="15240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Times New Roman" pitchFamily="18" charset="0"/>
              </a:rPr>
              <a:t>Vocab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-</a:t>
            </a:r>
          </a:p>
          <a:p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Las </a:t>
            </a:r>
            <a:r>
              <a:rPr lang="en-US" sz="2000" dirty="0" err="1" smtClean="0">
                <a:solidFill>
                  <a:schemeClr val="bg2"/>
                </a:solidFill>
                <a:latin typeface="Times New Roman" pitchFamily="18" charset="0"/>
              </a:rPr>
              <a:t>compras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114800" y="1447800"/>
            <a:ext cx="9669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bg2"/>
                </a:solidFill>
                <a:latin typeface="Times New Roman" pitchFamily="18" charset="0"/>
              </a:rPr>
              <a:t>Verbos</a:t>
            </a:r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  <a:p>
            <a:r>
              <a:rPr lang="en-US" sz="1600" dirty="0">
                <a:solidFill>
                  <a:schemeClr val="bg2"/>
                </a:solidFill>
                <a:latin typeface="Times New Roman" pitchFamily="18" charset="0"/>
              </a:rPr>
              <a:t>d</a:t>
            </a:r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</a:rPr>
              <a:t>e </a:t>
            </a:r>
            <a:r>
              <a:rPr lang="en-US" sz="1600" dirty="0" err="1" smtClean="0">
                <a:solidFill>
                  <a:schemeClr val="bg2"/>
                </a:solidFill>
                <a:latin typeface="Times New Roman" pitchFamily="18" charset="0"/>
              </a:rPr>
              <a:t>zapato</a:t>
            </a:r>
            <a:endParaRPr lang="en-US" sz="1600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</a:rPr>
              <a:t>(e – </a:t>
            </a:r>
            <a:r>
              <a:rPr lang="en-US" sz="1600" dirty="0" err="1" smtClean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</a:rPr>
              <a:t>)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410200" y="1600200"/>
            <a:ext cx="15824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2"/>
                </a:solidFill>
                <a:latin typeface="Times New Roman" pitchFamily="18" charset="0"/>
              </a:rPr>
              <a:t>Complementos</a:t>
            </a:r>
            <a:endParaRPr lang="en-US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latin typeface="Times New Roman" pitchFamily="18" charset="0"/>
              </a:rPr>
              <a:t>indirectos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010400" y="1371600"/>
            <a:ext cx="13468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</a:rPr>
              <a:t>Las </a:t>
            </a:r>
            <a:r>
              <a:rPr lang="en-US" sz="1600" dirty="0" err="1" smtClean="0">
                <a:solidFill>
                  <a:schemeClr val="bg2"/>
                </a:solidFill>
                <a:latin typeface="Times New Roman" pitchFamily="18" charset="0"/>
              </a:rPr>
              <a:t>palabras</a:t>
            </a:r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  <a:p>
            <a:r>
              <a:rPr lang="en-US" sz="1600" dirty="0" err="1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1600" dirty="0" err="1" smtClean="0">
                <a:solidFill>
                  <a:schemeClr val="bg2"/>
                </a:solidFill>
                <a:latin typeface="Times New Roman" pitchFamily="18" charset="0"/>
              </a:rPr>
              <a:t>firmativas</a:t>
            </a:r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  <a:p>
            <a:r>
              <a:rPr lang="en-US" sz="1600" dirty="0">
                <a:solidFill>
                  <a:schemeClr val="bg2"/>
                </a:solidFill>
                <a:latin typeface="Times New Roman" pitchFamily="18" charset="0"/>
              </a:rPr>
              <a:t>y</a:t>
            </a:r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Times New Roman" pitchFamily="18" charset="0"/>
              </a:rPr>
              <a:t>negativas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990600" y="25146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4" action="ppaction://hlinksldjump"/>
              </a:rPr>
              <a:t> $100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1050925" y="3241675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5" action="ppaction://hlinksldjump"/>
              </a:rPr>
              <a:t> $200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1050925" y="3962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6" action="ppaction://hlinksldjump"/>
              </a:rPr>
              <a:t>$300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36" name="Text Box 13"/>
          <p:cNvSpPr txBox="1">
            <a:spLocks noChangeArrowheads="1"/>
          </p:cNvSpPr>
          <p:nvPr/>
        </p:nvSpPr>
        <p:spPr bwMode="auto">
          <a:xfrm>
            <a:off x="1050925" y="47656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7" action="ppaction://hlinksldjump"/>
              </a:rPr>
              <a:t>$400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37" name="Text Box 14"/>
          <p:cNvSpPr txBox="1">
            <a:spLocks noChangeArrowheads="1"/>
          </p:cNvSpPr>
          <p:nvPr/>
        </p:nvSpPr>
        <p:spPr bwMode="auto">
          <a:xfrm>
            <a:off x="1050925" y="55276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8" action="ppaction://hlinksldjump"/>
              </a:rPr>
              <a:t>$500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38" name="Rectangle 15"/>
          <p:cNvSpPr>
            <a:spLocks noChangeArrowheads="1"/>
          </p:cNvSpPr>
          <p:nvPr/>
        </p:nvSpPr>
        <p:spPr bwMode="auto">
          <a:xfrm>
            <a:off x="2667000" y="2514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9" action="ppaction://hlinksldjump"/>
              </a:rPr>
              <a:t>$100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5715000" y="2514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10" action="ppaction://hlinksldjump"/>
              </a:rPr>
              <a:t>$100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0" name="Rectangle 17"/>
          <p:cNvSpPr>
            <a:spLocks noChangeArrowheads="1"/>
          </p:cNvSpPr>
          <p:nvPr/>
        </p:nvSpPr>
        <p:spPr bwMode="auto">
          <a:xfrm>
            <a:off x="4191000" y="2514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11" action="ppaction://hlinksldjump"/>
              </a:rPr>
              <a:t>$100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1" name="Rectangle 18"/>
          <p:cNvSpPr>
            <a:spLocks noChangeArrowheads="1"/>
          </p:cNvSpPr>
          <p:nvPr/>
        </p:nvSpPr>
        <p:spPr bwMode="auto">
          <a:xfrm>
            <a:off x="7162800" y="2514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12" action="ppaction://hlinksldjump"/>
              </a:rPr>
              <a:t>$100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2" name="Rectangle 19"/>
          <p:cNvSpPr>
            <a:spLocks noChangeArrowheads="1"/>
          </p:cNvSpPr>
          <p:nvPr/>
        </p:nvSpPr>
        <p:spPr bwMode="auto">
          <a:xfrm>
            <a:off x="26670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13" action="ppaction://hlinksldjump"/>
              </a:rPr>
              <a:t>$200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3" name="Rectangle 20"/>
          <p:cNvSpPr>
            <a:spLocks noChangeArrowheads="1"/>
          </p:cNvSpPr>
          <p:nvPr/>
        </p:nvSpPr>
        <p:spPr bwMode="auto">
          <a:xfrm>
            <a:off x="41910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14" action="ppaction://hlinksldjump"/>
              </a:rPr>
              <a:t>$200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4" name="Rectangle 21"/>
          <p:cNvSpPr>
            <a:spLocks noChangeArrowheads="1"/>
          </p:cNvSpPr>
          <p:nvPr/>
        </p:nvSpPr>
        <p:spPr bwMode="auto">
          <a:xfrm>
            <a:off x="57150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15" action="ppaction://hlinksldjump"/>
              </a:rPr>
              <a:t>$200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5" name="Rectangle 22"/>
          <p:cNvSpPr>
            <a:spLocks noChangeArrowheads="1"/>
          </p:cNvSpPr>
          <p:nvPr/>
        </p:nvSpPr>
        <p:spPr bwMode="auto">
          <a:xfrm>
            <a:off x="71628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16" action="ppaction://hlinksldjump"/>
              </a:rPr>
              <a:t>$200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6" name="Rectangle 23"/>
          <p:cNvSpPr>
            <a:spLocks noChangeArrowheads="1"/>
          </p:cNvSpPr>
          <p:nvPr/>
        </p:nvSpPr>
        <p:spPr bwMode="auto">
          <a:xfrm>
            <a:off x="2667000" y="3962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17" action="ppaction://hlinksldjump"/>
              </a:rPr>
              <a:t>$300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7" name="Rectangle 24"/>
          <p:cNvSpPr>
            <a:spLocks noChangeArrowheads="1"/>
          </p:cNvSpPr>
          <p:nvPr/>
        </p:nvSpPr>
        <p:spPr bwMode="auto">
          <a:xfrm>
            <a:off x="4114800" y="3962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18" action="ppaction://hlinksldjump"/>
              </a:rPr>
              <a:t>$300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8" name="Rectangle 25"/>
          <p:cNvSpPr>
            <a:spLocks noChangeArrowheads="1"/>
          </p:cNvSpPr>
          <p:nvPr/>
        </p:nvSpPr>
        <p:spPr bwMode="auto">
          <a:xfrm>
            <a:off x="5691188" y="3962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19" action="ppaction://hlinksldjump"/>
              </a:rPr>
              <a:t>$300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9" name="Rectangle 26"/>
          <p:cNvSpPr>
            <a:spLocks noChangeArrowheads="1"/>
          </p:cNvSpPr>
          <p:nvPr/>
        </p:nvSpPr>
        <p:spPr bwMode="auto">
          <a:xfrm>
            <a:off x="7162800" y="3962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20" action="ppaction://hlinksldjump"/>
              </a:rPr>
              <a:t>$300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50" name="Rectangle 27"/>
          <p:cNvSpPr>
            <a:spLocks noChangeArrowheads="1"/>
          </p:cNvSpPr>
          <p:nvPr/>
        </p:nvSpPr>
        <p:spPr bwMode="auto">
          <a:xfrm>
            <a:off x="2667000" y="4724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21" action="ppaction://hlinksldjump"/>
              </a:rPr>
              <a:t>$400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51" name="Rectangle 28"/>
          <p:cNvSpPr>
            <a:spLocks noChangeArrowheads="1"/>
          </p:cNvSpPr>
          <p:nvPr/>
        </p:nvSpPr>
        <p:spPr bwMode="auto">
          <a:xfrm>
            <a:off x="4191000" y="4800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22" action="ppaction://hlinksldjump"/>
              </a:rPr>
              <a:t>$400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52" name="Rectangle 29"/>
          <p:cNvSpPr>
            <a:spLocks noChangeArrowheads="1"/>
          </p:cNvSpPr>
          <p:nvPr/>
        </p:nvSpPr>
        <p:spPr bwMode="auto">
          <a:xfrm>
            <a:off x="5715000" y="4800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23" action="ppaction://hlinksldjump"/>
              </a:rPr>
              <a:t>$400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53" name="Rectangle 30"/>
          <p:cNvSpPr>
            <a:spLocks noChangeArrowheads="1"/>
          </p:cNvSpPr>
          <p:nvPr/>
        </p:nvSpPr>
        <p:spPr bwMode="auto">
          <a:xfrm>
            <a:off x="7162800" y="4800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24" action="ppaction://hlinksldjump"/>
              </a:rPr>
              <a:t>$400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54" name="Rectangle 31"/>
          <p:cNvSpPr>
            <a:spLocks noChangeArrowheads="1"/>
          </p:cNvSpPr>
          <p:nvPr/>
        </p:nvSpPr>
        <p:spPr bwMode="auto">
          <a:xfrm>
            <a:off x="2667000" y="5562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25" action="ppaction://hlinksldjump"/>
              </a:rPr>
              <a:t>$500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55" name="Rectangle 32"/>
          <p:cNvSpPr>
            <a:spLocks noChangeArrowheads="1"/>
          </p:cNvSpPr>
          <p:nvPr/>
        </p:nvSpPr>
        <p:spPr bwMode="auto">
          <a:xfrm>
            <a:off x="4191000" y="5562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26" action="ppaction://hlinksldjump"/>
              </a:rPr>
              <a:t>$500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56" name="Rectangle 33"/>
          <p:cNvSpPr>
            <a:spLocks noChangeArrowheads="1"/>
          </p:cNvSpPr>
          <p:nvPr/>
        </p:nvSpPr>
        <p:spPr bwMode="auto">
          <a:xfrm>
            <a:off x="5715000" y="5562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27" action="ppaction://hlinksldjump"/>
              </a:rPr>
              <a:t>$500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57" name="Rectangle 34"/>
          <p:cNvSpPr>
            <a:spLocks noChangeArrowheads="1"/>
          </p:cNvSpPr>
          <p:nvPr/>
        </p:nvSpPr>
        <p:spPr bwMode="auto">
          <a:xfrm>
            <a:off x="7162800" y="5562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28" action="ppaction://hlinksldjump"/>
              </a:rPr>
              <a:t>$500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58" name="Text Box 47"/>
          <p:cNvSpPr txBox="1">
            <a:spLocks noChangeArrowheads="1"/>
          </p:cNvSpPr>
          <p:nvPr/>
        </p:nvSpPr>
        <p:spPr bwMode="auto">
          <a:xfrm>
            <a:off x="6765925" y="6324600"/>
            <a:ext cx="1995488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29" action="ppaction://hlinksldjump"/>
              </a:rPr>
              <a:t>Final Jeopardy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$500 Question from La comida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838200" y="2743200"/>
            <a:ext cx="74430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El </a:t>
            </a:r>
            <a:r>
              <a:rPr lang="en-US" sz="3600" dirty="0" err="1" smtClean="0">
                <a:latin typeface="Times New Roman" pitchFamily="18" charset="0"/>
              </a:rPr>
              <a:t>mesero</a:t>
            </a:r>
            <a:r>
              <a:rPr lang="en-US" sz="3600" dirty="0" smtClean="0">
                <a:latin typeface="Times New Roman" pitchFamily="18" charset="0"/>
              </a:rPr>
              <a:t>: 	¿</a:t>
            </a:r>
            <a:r>
              <a:rPr lang="en-US" sz="3600" dirty="0" err="1" smtClean="0">
                <a:latin typeface="Times New Roman" pitchFamily="18" charset="0"/>
              </a:rPr>
              <a:t>Listos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para</a:t>
            </a:r>
            <a:r>
              <a:rPr lang="en-US" sz="3600" dirty="0" smtClean="0">
                <a:latin typeface="Times New Roman" pitchFamily="18" charset="0"/>
              </a:rPr>
              <a:t> _______?</a:t>
            </a:r>
          </a:p>
          <a:p>
            <a:r>
              <a:rPr lang="en-US" sz="3600" dirty="0" smtClean="0">
                <a:latin typeface="Times New Roman" pitchFamily="18" charset="0"/>
              </a:rPr>
              <a:t>Natalia:		</a:t>
            </a:r>
            <a:r>
              <a:rPr lang="en-US" sz="3600" dirty="0" err="1" smtClean="0">
                <a:latin typeface="Times New Roman" pitchFamily="18" charset="0"/>
              </a:rPr>
              <a:t>Sí</a:t>
            </a:r>
            <a:r>
              <a:rPr lang="en-US" sz="3600" dirty="0" smtClean="0">
                <a:latin typeface="Times New Roman" pitchFamily="18" charset="0"/>
              </a:rPr>
              <a:t>, me </a:t>
            </a:r>
            <a:r>
              <a:rPr lang="en-US" sz="3600" dirty="0" err="1" smtClean="0">
                <a:latin typeface="Times New Roman" pitchFamily="18" charset="0"/>
              </a:rPr>
              <a:t>gustaría</a:t>
            </a:r>
            <a:r>
              <a:rPr lang="en-US" sz="3600" dirty="0" smtClean="0">
                <a:latin typeface="Times New Roman" pitchFamily="18" charset="0"/>
              </a:rPr>
              <a:t> el </a:t>
            </a:r>
            <a:r>
              <a:rPr lang="en-US" sz="3600" dirty="0" err="1" smtClean="0">
                <a:latin typeface="Times New Roman" pitchFamily="18" charset="0"/>
              </a:rPr>
              <a:t>pollo</a:t>
            </a:r>
            <a:r>
              <a:rPr lang="en-US" sz="3600" dirty="0" smtClean="0">
                <a:latin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</a:rPr>
              <a:t>Jorge:		</a:t>
            </a:r>
            <a:r>
              <a:rPr lang="en-US" sz="3600" dirty="0" err="1" smtClean="0">
                <a:latin typeface="Times New Roman" pitchFamily="18" charset="0"/>
              </a:rPr>
              <a:t>Quisiera</a:t>
            </a:r>
            <a:r>
              <a:rPr lang="en-US" sz="3600" dirty="0" smtClean="0">
                <a:latin typeface="Times New Roman" pitchFamily="18" charset="0"/>
              </a:rPr>
              <a:t> el </a:t>
            </a:r>
            <a:r>
              <a:rPr lang="en-US" sz="3600" dirty="0" err="1" smtClean="0">
                <a:latin typeface="Times New Roman" pitchFamily="18" charset="0"/>
              </a:rPr>
              <a:t>bistec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asado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$500 Answer from La comida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219200" y="2895600"/>
            <a:ext cx="74430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El </a:t>
            </a:r>
            <a:r>
              <a:rPr lang="en-US" sz="3600" dirty="0" err="1" smtClean="0">
                <a:latin typeface="Times New Roman" pitchFamily="18" charset="0"/>
              </a:rPr>
              <a:t>mesero</a:t>
            </a:r>
            <a:r>
              <a:rPr lang="en-US" sz="3600" dirty="0" smtClean="0">
                <a:latin typeface="Times New Roman" pitchFamily="18" charset="0"/>
              </a:rPr>
              <a:t>: 	¿</a:t>
            </a:r>
            <a:r>
              <a:rPr lang="en-US" sz="3600" dirty="0" err="1" smtClean="0">
                <a:latin typeface="Times New Roman" pitchFamily="18" charset="0"/>
              </a:rPr>
              <a:t>Listos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para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</a:rPr>
              <a:t>pedir</a:t>
            </a:r>
            <a:r>
              <a:rPr lang="en-US" sz="3600" u="sng" dirty="0" smtClean="0">
                <a:latin typeface="Times New Roman" pitchFamily="18" charset="0"/>
              </a:rPr>
              <a:t>?</a:t>
            </a:r>
          </a:p>
          <a:p>
            <a:r>
              <a:rPr lang="en-US" sz="3600" dirty="0" smtClean="0">
                <a:latin typeface="Times New Roman" pitchFamily="18" charset="0"/>
              </a:rPr>
              <a:t>Natalia:		</a:t>
            </a:r>
            <a:r>
              <a:rPr lang="en-US" sz="3600" dirty="0" err="1" smtClean="0">
                <a:latin typeface="Times New Roman" pitchFamily="18" charset="0"/>
              </a:rPr>
              <a:t>Sí</a:t>
            </a:r>
            <a:r>
              <a:rPr lang="en-US" sz="3600" dirty="0" smtClean="0">
                <a:latin typeface="Times New Roman" pitchFamily="18" charset="0"/>
              </a:rPr>
              <a:t>, me </a:t>
            </a:r>
            <a:r>
              <a:rPr lang="en-US" sz="3600" dirty="0" err="1" smtClean="0">
                <a:latin typeface="Times New Roman" pitchFamily="18" charset="0"/>
              </a:rPr>
              <a:t>gustaría</a:t>
            </a:r>
            <a:r>
              <a:rPr lang="en-US" sz="3600" dirty="0" smtClean="0">
                <a:latin typeface="Times New Roman" pitchFamily="18" charset="0"/>
              </a:rPr>
              <a:t> el </a:t>
            </a:r>
            <a:r>
              <a:rPr lang="en-US" sz="3600" dirty="0" err="1" smtClean="0">
                <a:latin typeface="Times New Roman" pitchFamily="18" charset="0"/>
              </a:rPr>
              <a:t>pollo</a:t>
            </a:r>
            <a:r>
              <a:rPr lang="en-US" sz="3600" dirty="0" smtClean="0">
                <a:latin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</a:rPr>
              <a:t>Jorge:		</a:t>
            </a:r>
            <a:r>
              <a:rPr lang="en-US" sz="3600" dirty="0" err="1" smtClean="0">
                <a:latin typeface="Times New Roman" pitchFamily="18" charset="0"/>
              </a:rPr>
              <a:t>Quisiera</a:t>
            </a:r>
            <a:r>
              <a:rPr lang="en-US" sz="3600" dirty="0" smtClean="0">
                <a:latin typeface="Times New Roman" pitchFamily="18" charset="0"/>
              </a:rPr>
              <a:t> el </a:t>
            </a:r>
            <a:r>
              <a:rPr lang="en-US" sz="3600" dirty="0" err="1" smtClean="0">
                <a:latin typeface="Times New Roman" pitchFamily="18" charset="0"/>
              </a:rPr>
              <a:t>bistec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asado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$100 Question from "Las </a:t>
            </a:r>
            <a:r>
              <a:rPr lang="en-US" dirty="0" err="1" smtClean="0"/>
              <a:t>compras</a:t>
            </a:r>
            <a:r>
              <a:rPr lang="en-US" dirty="0" smtClean="0"/>
              <a:t>"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38200" y="2895600"/>
            <a:ext cx="64171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Carlos le </a:t>
            </a:r>
            <a:r>
              <a:rPr lang="en-US" sz="3600" dirty="0" err="1" smtClean="0">
                <a:latin typeface="Times New Roman" pitchFamily="18" charset="0"/>
              </a:rPr>
              <a:t>compra</a:t>
            </a:r>
            <a:r>
              <a:rPr lang="en-US" sz="3600" dirty="0" smtClean="0">
                <a:latin typeface="Times New Roman" pitchFamily="18" charset="0"/>
              </a:rPr>
              <a:t> _______ a Susi.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13317" name="Picture 5" descr="http://cdn2.jamesallen.com/Images/Education/Splash/three-stones-engagement-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657600"/>
            <a:ext cx="3330176" cy="2790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3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$100 Answer from "Las </a:t>
            </a:r>
            <a:r>
              <a:rPr lang="en-US" dirty="0" err="1" smtClean="0"/>
              <a:t>compras</a:t>
            </a:r>
            <a:r>
              <a:rPr lang="en-US" dirty="0" smtClean="0"/>
              <a:t>"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3017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Carlos le </a:t>
            </a:r>
            <a:r>
              <a:rPr lang="en-US" sz="3600" dirty="0" err="1" smtClean="0">
                <a:latin typeface="Times New Roman" pitchFamily="18" charset="0"/>
              </a:rPr>
              <a:t>compra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u="sng" dirty="0" smtClean="0">
                <a:latin typeface="Times New Roman" pitchFamily="18" charset="0"/>
              </a:rPr>
              <a:t>el</a:t>
            </a:r>
            <a:r>
              <a:rPr lang="en-US" sz="3600" u="sng" dirty="0" smtClean="0">
                <a:latin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</a:rPr>
              <a:t>anillo</a:t>
            </a:r>
            <a:r>
              <a:rPr lang="en-US" sz="3600" u="sng" dirty="0" smtClean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a Susi.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$200 Question from "Las </a:t>
            </a:r>
            <a:r>
              <a:rPr lang="en-US" dirty="0" err="1" smtClean="0"/>
              <a:t>compras</a:t>
            </a:r>
            <a:r>
              <a:rPr lang="en-US" dirty="0" smtClean="0"/>
              <a:t>"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447800" y="2667000"/>
            <a:ext cx="6955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La </a:t>
            </a:r>
            <a:r>
              <a:rPr lang="en-US" sz="3600" dirty="0" err="1" smtClean="0">
                <a:latin typeface="Times New Roman" pitchFamily="18" charset="0"/>
              </a:rPr>
              <a:t>pulsera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es</a:t>
            </a:r>
            <a:r>
              <a:rPr lang="en-US" sz="3600" dirty="0" smtClean="0">
                <a:latin typeface="Times New Roman" pitchFamily="18" charset="0"/>
              </a:rPr>
              <a:t> de __________ (gold).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15365" name="Picture 5" descr="http://folkstyles.com/wp-content/uploads/2013/08/Indian-Gold-Bracelets-Designs-for-Wo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429000"/>
            <a:ext cx="3048000" cy="304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3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$200 Answer from "Las </a:t>
            </a:r>
            <a:r>
              <a:rPr lang="en-US" dirty="0" err="1" smtClean="0"/>
              <a:t>compras</a:t>
            </a:r>
            <a:r>
              <a:rPr lang="en-US" dirty="0" smtClean="0"/>
              <a:t>"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0190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La </a:t>
            </a:r>
            <a:r>
              <a:rPr lang="en-US" sz="3600" dirty="0" err="1" smtClean="0">
                <a:latin typeface="Times New Roman" pitchFamily="18" charset="0"/>
              </a:rPr>
              <a:t>pulsera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es</a:t>
            </a:r>
            <a:r>
              <a:rPr lang="en-US" sz="3600" dirty="0" smtClean="0">
                <a:latin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</a:rPr>
              <a:t>oro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$300 Question from "Las </a:t>
            </a:r>
            <a:r>
              <a:rPr lang="en-US" dirty="0" err="1" smtClean="0"/>
              <a:t>compras</a:t>
            </a:r>
            <a:r>
              <a:rPr lang="en-US" dirty="0" smtClean="0"/>
              <a:t>"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7729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Mis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pantalones</a:t>
            </a:r>
            <a:r>
              <a:rPr lang="en-US" sz="3600" dirty="0" smtClean="0">
                <a:latin typeface="Times New Roman" pitchFamily="18" charset="0"/>
              </a:rPr>
              <a:t> no me </a:t>
            </a:r>
            <a:r>
              <a:rPr lang="en-US" sz="3600" dirty="0" err="1" smtClean="0">
                <a:latin typeface="Times New Roman" pitchFamily="18" charset="0"/>
              </a:rPr>
              <a:t>quedan</a:t>
            </a:r>
            <a:r>
              <a:rPr lang="en-US" sz="3600" dirty="0" smtClean="0">
                <a:latin typeface="Times New Roman" pitchFamily="18" charset="0"/>
              </a:rPr>
              <a:t> (don’t fit).</a:t>
            </a:r>
          </a:p>
          <a:p>
            <a:r>
              <a:rPr lang="en-US" sz="3600" dirty="0" err="1" smtClean="0">
                <a:latin typeface="Times New Roman" pitchFamily="18" charset="0"/>
              </a:rPr>
              <a:t>Necesito</a:t>
            </a:r>
            <a:r>
              <a:rPr lang="en-US" sz="3600" dirty="0" smtClean="0">
                <a:latin typeface="Times New Roman" pitchFamily="18" charset="0"/>
              </a:rPr>
              <a:t> un _______________.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$300 Answer from "Las </a:t>
            </a:r>
            <a:r>
              <a:rPr lang="en-US" dirty="0" err="1" smtClean="0"/>
              <a:t>compras</a:t>
            </a:r>
            <a:r>
              <a:rPr lang="en-US" dirty="0" smtClean="0"/>
              <a:t>"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729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Mis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pantalones</a:t>
            </a:r>
            <a:r>
              <a:rPr lang="en-US" sz="3600" dirty="0" smtClean="0">
                <a:latin typeface="Times New Roman" pitchFamily="18" charset="0"/>
              </a:rPr>
              <a:t> no me </a:t>
            </a:r>
            <a:r>
              <a:rPr lang="en-US" sz="3600" dirty="0" err="1" smtClean="0">
                <a:latin typeface="Times New Roman" pitchFamily="18" charset="0"/>
              </a:rPr>
              <a:t>quedan</a:t>
            </a:r>
            <a:r>
              <a:rPr lang="en-US" sz="3600" dirty="0" smtClean="0">
                <a:latin typeface="Times New Roman" pitchFamily="18" charset="0"/>
              </a:rPr>
              <a:t> (don’t fit).</a:t>
            </a:r>
          </a:p>
          <a:p>
            <a:r>
              <a:rPr lang="en-US" sz="3600" dirty="0" err="1" smtClean="0">
                <a:latin typeface="Times New Roman" pitchFamily="18" charset="0"/>
              </a:rPr>
              <a:t>Necesito</a:t>
            </a:r>
            <a:r>
              <a:rPr lang="en-US" sz="3600" dirty="0" smtClean="0">
                <a:latin typeface="Times New Roman" pitchFamily="18" charset="0"/>
              </a:rPr>
              <a:t> un </a:t>
            </a:r>
            <a:r>
              <a:rPr lang="en-US" sz="3600" u="sng" dirty="0" err="1" smtClean="0">
                <a:latin typeface="Times New Roman" pitchFamily="18" charset="0"/>
              </a:rPr>
              <a:t>cinturón</a:t>
            </a:r>
            <a:r>
              <a:rPr lang="en-US" sz="3600" u="sng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$400 Question from "Las </a:t>
            </a:r>
            <a:r>
              <a:rPr lang="en-US" dirty="0" err="1" smtClean="0"/>
              <a:t>compras</a:t>
            </a:r>
            <a:r>
              <a:rPr lang="en-US" dirty="0" smtClean="0"/>
              <a:t>"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482655" y="2667000"/>
            <a:ext cx="86613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El </a:t>
            </a:r>
            <a:r>
              <a:rPr lang="en-US" sz="3600" dirty="0" err="1" smtClean="0">
                <a:latin typeface="Times New Roman" pitchFamily="18" charset="0"/>
              </a:rPr>
              <a:t>vendedor</a:t>
            </a:r>
            <a:r>
              <a:rPr lang="en-US" sz="3600" dirty="0" smtClean="0">
                <a:latin typeface="Times New Roman" pitchFamily="18" charset="0"/>
              </a:rPr>
              <a:t>:	¿</a:t>
            </a:r>
            <a:r>
              <a:rPr lang="en-US" sz="3600" dirty="0" err="1" smtClean="0">
                <a:latin typeface="Times New Roman" pitchFamily="18" charset="0"/>
              </a:rPr>
              <a:t>Puedes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pagar</a:t>
            </a:r>
            <a:r>
              <a:rPr lang="en-US" sz="3600" dirty="0" smtClean="0">
                <a:latin typeface="Times New Roman" pitchFamily="18" charset="0"/>
              </a:rPr>
              <a:t> en </a:t>
            </a:r>
            <a:r>
              <a:rPr lang="en-US" sz="3600" dirty="0" err="1" smtClean="0">
                <a:latin typeface="Times New Roman" pitchFamily="18" charset="0"/>
              </a:rPr>
              <a:t>efectivo</a:t>
            </a:r>
            <a:r>
              <a:rPr lang="en-US" sz="3600" dirty="0" smtClean="0">
                <a:latin typeface="Times New Roman" pitchFamily="18" charset="0"/>
              </a:rPr>
              <a:t>?</a:t>
            </a:r>
          </a:p>
          <a:p>
            <a:r>
              <a:rPr lang="en-US" sz="3600" dirty="0" smtClean="0">
                <a:latin typeface="Times New Roman" pitchFamily="18" charset="0"/>
              </a:rPr>
              <a:t>Miguel:</a:t>
            </a:r>
            <a:r>
              <a:rPr lang="en-US" sz="3600" dirty="0">
                <a:latin typeface="Times New Roman" pitchFamily="18" charset="0"/>
              </a:rPr>
              <a:t>	</a:t>
            </a:r>
            <a:r>
              <a:rPr lang="en-US" sz="3600" dirty="0" smtClean="0">
                <a:latin typeface="Times New Roman" pitchFamily="18" charset="0"/>
              </a:rPr>
              <a:t>	</a:t>
            </a: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</a:rPr>
              <a:t>¿</a:t>
            </a:r>
            <a:r>
              <a:rPr lang="en-US" sz="3600" dirty="0" err="1" smtClean="0">
                <a:solidFill>
                  <a:prstClr val="white"/>
                </a:solidFill>
                <a:latin typeface="Times New Roman" pitchFamily="18" charset="0"/>
              </a:rPr>
              <a:t>Prefiero</a:t>
            </a: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Times New Roman" pitchFamily="18" charset="0"/>
              </a:rPr>
              <a:t>pagar</a:t>
            </a: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</a:rPr>
              <a:t> con________.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$400 Answer from "Las </a:t>
            </a:r>
            <a:r>
              <a:rPr lang="en-US" dirty="0" err="1" smtClean="0"/>
              <a:t>compras</a:t>
            </a:r>
            <a:r>
              <a:rPr lang="en-US" dirty="0" smtClean="0"/>
              <a:t>"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52400" y="2057400"/>
            <a:ext cx="873829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El </a:t>
            </a:r>
            <a:r>
              <a:rPr lang="en-US" sz="3600" dirty="0" err="1" smtClean="0">
                <a:latin typeface="Times New Roman" pitchFamily="18" charset="0"/>
              </a:rPr>
              <a:t>vendedor</a:t>
            </a:r>
            <a:r>
              <a:rPr lang="en-US" sz="3600" dirty="0" smtClean="0">
                <a:latin typeface="Times New Roman" pitchFamily="18" charset="0"/>
              </a:rPr>
              <a:t>:	¿</a:t>
            </a:r>
            <a:r>
              <a:rPr lang="en-US" sz="3600" dirty="0" err="1" smtClean="0">
                <a:latin typeface="Times New Roman" pitchFamily="18" charset="0"/>
              </a:rPr>
              <a:t>Quieres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pagar</a:t>
            </a:r>
            <a:r>
              <a:rPr lang="en-US" sz="3600" dirty="0" smtClean="0">
                <a:latin typeface="Times New Roman" pitchFamily="18" charset="0"/>
              </a:rPr>
              <a:t> en </a:t>
            </a:r>
            <a:r>
              <a:rPr lang="en-US" sz="3600" dirty="0" err="1" smtClean="0">
                <a:latin typeface="Times New Roman" pitchFamily="18" charset="0"/>
              </a:rPr>
              <a:t>efectivo</a:t>
            </a:r>
            <a:r>
              <a:rPr lang="en-US" sz="3600" dirty="0" smtClean="0">
                <a:latin typeface="Times New Roman" pitchFamily="18" charset="0"/>
              </a:rPr>
              <a:t>?</a:t>
            </a:r>
          </a:p>
          <a:p>
            <a:r>
              <a:rPr lang="en-US" sz="3600" dirty="0" smtClean="0">
                <a:latin typeface="Times New Roman" pitchFamily="18" charset="0"/>
              </a:rPr>
              <a:t>Miguel:		</a:t>
            </a: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 ¿</a:t>
            </a:r>
            <a:r>
              <a:rPr lang="en-US" sz="3600" dirty="0" err="1">
                <a:solidFill>
                  <a:prstClr val="white"/>
                </a:solidFill>
                <a:latin typeface="Times New Roman" pitchFamily="18" charset="0"/>
              </a:rPr>
              <a:t>Prefiero</a:t>
            </a: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prstClr val="white"/>
                </a:solidFill>
                <a:latin typeface="Times New Roman" pitchFamily="18" charset="0"/>
              </a:rPr>
              <a:t>pagar</a:t>
            </a: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</a:rPr>
              <a:t>con</a:t>
            </a:r>
            <a:r>
              <a:rPr lang="en-US" sz="3600" u="sng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prstClr val="white"/>
                </a:solidFill>
                <a:latin typeface="Times New Roman" pitchFamily="18" charset="0"/>
              </a:rPr>
              <a:t>una</a:t>
            </a:r>
            <a:r>
              <a:rPr lang="en-US" sz="3600" u="sng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prstClr val="white"/>
                </a:solidFill>
                <a:latin typeface="Times New Roman" pitchFamily="18" charset="0"/>
              </a:rPr>
              <a:t>tarjeta</a:t>
            </a:r>
            <a:endParaRPr lang="en-US" sz="3600" u="sng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	</a:t>
            </a: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</a:rPr>
              <a:t>		</a:t>
            </a:r>
            <a:r>
              <a:rPr lang="en-US" sz="3600" u="sng" dirty="0" smtClean="0">
                <a:solidFill>
                  <a:prstClr val="white"/>
                </a:solidFill>
                <a:latin typeface="Times New Roman" pitchFamily="18" charset="0"/>
              </a:rPr>
              <a:t>de </a:t>
            </a:r>
            <a:r>
              <a:rPr lang="en-US" sz="3600" u="sng" dirty="0" err="1" smtClean="0">
                <a:solidFill>
                  <a:prstClr val="white"/>
                </a:solidFill>
                <a:latin typeface="Times New Roman" pitchFamily="18" charset="0"/>
              </a:rPr>
              <a:t>crédito</a:t>
            </a: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20485" name="Picture 5" descr="http://www.percepcion.org/uploads/Image/Tarjeta%20WE_Santander%20nuevo%20b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91000"/>
            <a:ext cx="3869636" cy="24384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3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$100 Question from La comida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889125" y="3168650"/>
            <a:ext cx="6301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Necesito</a:t>
            </a:r>
            <a:r>
              <a:rPr lang="en-US" sz="3600" dirty="0" smtClean="0">
                <a:latin typeface="Times New Roman" pitchFamily="18" charset="0"/>
              </a:rPr>
              <a:t> un </a:t>
            </a:r>
            <a:r>
              <a:rPr lang="en-US" sz="3600" dirty="0" err="1" smtClean="0">
                <a:latin typeface="Times New Roman" pitchFamily="18" charset="0"/>
              </a:rPr>
              <a:t>tenedor</a:t>
            </a:r>
            <a:r>
              <a:rPr lang="en-US" sz="3600" dirty="0" smtClean="0">
                <a:latin typeface="Times New Roman" pitchFamily="18" charset="0"/>
              </a:rPr>
              <a:t> y un ______</a:t>
            </a:r>
          </a:p>
          <a:p>
            <a:r>
              <a:rPr lang="en-US" sz="3600" dirty="0" err="1" smtClean="0">
                <a:latin typeface="Times New Roman" pitchFamily="18" charset="0"/>
              </a:rPr>
              <a:t>para</a:t>
            </a:r>
            <a:r>
              <a:rPr lang="en-US" sz="3600" dirty="0" smtClean="0">
                <a:latin typeface="Times New Roman" pitchFamily="18" charset="0"/>
              </a:rPr>
              <a:t> comer un </a:t>
            </a:r>
            <a:r>
              <a:rPr lang="en-US" sz="3600" dirty="0" err="1" smtClean="0">
                <a:latin typeface="Times New Roman" pitchFamily="18" charset="0"/>
              </a:rPr>
              <a:t>bistec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$500 Question from "Las </a:t>
            </a:r>
            <a:r>
              <a:rPr lang="en-US" dirty="0" err="1" smtClean="0"/>
              <a:t>compras</a:t>
            </a:r>
            <a:r>
              <a:rPr lang="en-US" dirty="0" smtClean="0"/>
              <a:t>"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066800" y="2819400"/>
            <a:ext cx="76461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Es el </a:t>
            </a:r>
            <a:r>
              <a:rPr lang="en-US" sz="3600" dirty="0" err="1" smtClean="0">
                <a:latin typeface="Times New Roman" pitchFamily="18" charset="0"/>
              </a:rPr>
              <a:t>cumpleaños</a:t>
            </a:r>
            <a:r>
              <a:rPr lang="en-US" sz="3600" dirty="0" smtClean="0">
                <a:latin typeface="Times New Roman" pitchFamily="18" charset="0"/>
              </a:rPr>
              <a:t> de mi </a:t>
            </a:r>
            <a:r>
              <a:rPr lang="en-US" sz="3600" dirty="0" err="1" smtClean="0">
                <a:latin typeface="Times New Roman" pitchFamily="18" charset="0"/>
              </a:rPr>
              <a:t>hermana</a:t>
            </a:r>
            <a:r>
              <a:rPr lang="en-US" sz="3600" dirty="0" smtClean="0">
                <a:latin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</a:rPr>
              <a:t>Tengo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err="1">
                <a:latin typeface="Times New Roman" pitchFamily="18" charset="0"/>
              </a:rPr>
              <a:t>q</a:t>
            </a:r>
            <a:r>
              <a:rPr lang="en-US" sz="3600" dirty="0" err="1" smtClean="0">
                <a:latin typeface="Times New Roman" pitchFamily="18" charset="0"/>
              </a:rPr>
              <a:t>ue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comprarle</a:t>
            </a:r>
            <a:r>
              <a:rPr lang="en-US" sz="3600" dirty="0" smtClean="0">
                <a:latin typeface="Times New Roman" pitchFamily="18" charset="0"/>
              </a:rPr>
              <a:t> _____________.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21509" name="Picture 5" descr="http://rockhealth.com/wp-content/uploads/2012/12/gift-gu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038600"/>
            <a:ext cx="3505200" cy="26289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3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$500 Answer from "Las </a:t>
            </a:r>
            <a:r>
              <a:rPr lang="en-US" dirty="0" err="1" smtClean="0"/>
              <a:t>compras</a:t>
            </a:r>
            <a:r>
              <a:rPr lang="en-US" dirty="0" smtClean="0"/>
              <a:t>"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90600" y="3200400"/>
            <a:ext cx="76461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Es el </a:t>
            </a:r>
            <a:r>
              <a:rPr lang="en-US" sz="3600" dirty="0" err="1" smtClean="0">
                <a:latin typeface="Times New Roman" pitchFamily="18" charset="0"/>
              </a:rPr>
              <a:t>cumpleaños</a:t>
            </a:r>
            <a:r>
              <a:rPr lang="en-US" sz="3600" dirty="0" smtClean="0">
                <a:latin typeface="Times New Roman" pitchFamily="18" charset="0"/>
              </a:rPr>
              <a:t> de mi </a:t>
            </a:r>
            <a:r>
              <a:rPr lang="en-US" sz="3600" dirty="0" err="1" smtClean="0">
                <a:latin typeface="Times New Roman" pitchFamily="18" charset="0"/>
              </a:rPr>
              <a:t>hermana</a:t>
            </a:r>
            <a:r>
              <a:rPr lang="en-US" sz="3600" dirty="0" smtClean="0">
                <a:latin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</a:rPr>
              <a:t>Tengo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</a:rPr>
              <a:t>que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comprarle</a:t>
            </a:r>
            <a:r>
              <a:rPr lang="en-US" sz="3600" dirty="0" smtClean="0">
                <a:latin typeface="Times New Roman" pitchFamily="18" charset="0"/>
              </a:rPr>
              <a:t> un </a:t>
            </a:r>
            <a:r>
              <a:rPr lang="en-US" sz="3600" u="sng" dirty="0" err="1" smtClean="0">
                <a:latin typeface="Times New Roman" pitchFamily="18" charset="0"/>
              </a:rPr>
              <a:t>regalo</a:t>
            </a:r>
            <a:r>
              <a:rPr lang="en-US" sz="3600" u="sng" dirty="0" smtClean="0">
                <a:latin typeface="Times New Roman" pitchFamily="18" charset="0"/>
              </a:rPr>
              <a:t>.</a:t>
            </a:r>
            <a:endParaRPr lang="en-US" sz="2400" u="sng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$100 Question from "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zapato</a:t>
            </a:r>
            <a:r>
              <a:rPr lang="en-US" dirty="0" smtClean="0"/>
              <a:t>"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219200" y="3124200"/>
            <a:ext cx="71609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¿</a:t>
            </a:r>
            <a:r>
              <a:rPr lang="en-US" sz="3600" dirty="0" err="1" smtClean="0">
                <a:latin typeface="Times New Roman" pitchFamily="18" charset="0"/>
              </a:rPr>
              <a:t>Cómo</a:t>
            </a:r>
            <a:r>
              <a:rPr lang="en-US" sz="3600" dirty="0" smtClean="0">
                <a:latin typeface="Times New Roman" pitchFamily="18" charset="0"/>
              </a:rPr>
              <a:t> se dice “to serve” en </a:t>
            </a:r>
            <a:r>
              <a:rPr lang="en-US" sz="3600" dirty="0" err="1" smtClean="0">
                <a:latin typeface="Times New Roman" pitchFamily="18" charset="0"/>
              </a:rPr>
              <a:t>español</a:t>
            </a:r>
            <a:r>
              <a:rPr lang="en-US" sz="3600" dirty="0" smtClean="0">
                <a:latin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$100 Answer from "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zapato</a:t>
            </a:r>
            <a:r>
              <a:rPr lang="en-US" dirty="0" smtClean="0"/>
              <a:t>"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886200" y="3124200"/>
            <a:ext cx="12362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servir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$200 Question from "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zapato</a:t>
            </a:r>
            <a:r>
              <a:rPr lang="en-US" dirty="0" smtClean="0"/>
              <a:t>"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33400" y="2514600"/>
            <a:ext cx="81868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De </a:t>
            </a:r>
            <a:r>
              <a:rPr lang="en-US" sz="3600" dirty="0" err="1" smtClean="0">
                <a:latin typeface="Times New Roman" pitchFamily="18" charset="0"/>
              </a:rPr>
              <a:t>postre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mis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abuelos</a:t>
            </a:r>
            <a:r>
              <a:rPr lang="en-US" sz="3600" dirty="0" smtClean="0">
                <a:latin typeface="Times New Roman" pitchFamily="18" charset="0"/>
              </a:rPr>
              <a:t> __________ (</a:t>
            </a:r>
            <a:r>
              <a:rPr lang="en-US" sz="3600" dirty="0" err="1" smtClean="0">
                <a:latin typeface="Times New Roman" pitchFamily="18" charset="0"/>
              </a:rPr>
              <a:t>pedir</a:t>
            </a:r>
            <a:r>
              <a:rPr lang="en-US" sz="3600" dirty="0" smtClean="0">
                <a:latin typeface="Times New Roman" pitchFamily="18" charset="0"/>
              </a:rPr>
              <a:t>) </a:t>
            </a:r>
          </a:p>
          <a:p>
            <a:r>
              <a:rPr lang="en-US" sz="3600" dirty="0" err="1" smtClean="0">
                <a:latin typeface="Times New Roman" pitchFamily="18" charset="0"/>
              </a:rPr>
              <a:t>helado</a:t>
            </a:r>
            <a:r>
              <a:rPr lang="en-US" sz="3600" dirty="0" smtClean="0">
                <a:latin typeface="Times New Roman" pitchFamily="18" charset="0"/>
              </a:rPr>
              <a:t> y café.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$200 Answer from "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zapato</a:t>
            </a:r>
            <a:r>
              <a:rPr lang="en-US" dirty="0" smtClean="0"/>
              <a:t>"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219200" y="2895600"/>
            <a:ext cx="56861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De </a:t>
            </a:r>
            <a:r>
              <a:rPr lang="en-US" sz="3600" dirty="0" err="1" smtClean="0">
                <a:latin typeface="Times New Roman" pitchFamily="18" charset="0"/>
              </a:rPr>
              <a:t>postre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mis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abuelos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piden</a:t>
            </a:r>
            <a:r>
              <a:rPr lang="en-US" sz="3600" dirty="0" smtClean="0">
                <a:latin typeface="Times New Roman" pitchFamily="18" charset="0"/>
              </a:rPr>
              <a:t> </a:t>
            </a:r>
          </a:p>
          <a:p>
            <a:r>
              <a:rPr lang="en-US" sz="3600" dirty="0" err="1" smtClean="0">
                <a:latin typeface="Times New Roman" pitchFamily="18" charset="0"/>
              </a:rPr>
              <a:t>helado</a:t>
            </a:r>
            <a:r>
              <a:rPr lang="en-US" sz="3600" dirty="0" smtClean="0">
                <a:latin typeface="Times New Roman" pitchFamily="18" charset="0"/>
              </a:rPr>
              <a:t> y café.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$300 Question from "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zapato</a:t>
            </a:r>
            <a:r>
              <a:rPr lang="en-US" dirty="0" smtClean="0"/>
              <a:t>"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371600" y="3048000"/>
            <a:ext cx="63832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Vosotros</a:t>
            </a:r>
            <a:r>
              <a:rPr lang="en-US" sz="3600" dirty="0" smtClean="0">
                <a:latin typeface="Times New Roman" pitchFamily="18" charset="0"/>
              </a:rPr>
              <a:t> ___________ (</a:t>
            </a:r>
            <a:r>
              <a:rPr lang="en-US" sz="3600" dirty="0" err="1" smtClean="0">
                <a:latin typeface="Times New Roman" pitchFamily="18" charset="0"/>
              </a:rPr>
              <a:t>pedir</a:t>
            </a:r>
            <a:r>
              <a:rPr lang="en-US" sz="3600" dirty="0" smtClean="0">
                <a:latin typeface="Times New Roman" pitchFamily="18" charset="0"/>
              </a:rPr>
              <a:t>) la </a:t>
            </a:r>
          </a:p>
          <a:p>
            <a:r>
              <a:rPr lang="en-US" sz="3600" dirty="0" err="1">
                <a:latin typeface="Times New Roman" pitchFamily="18" charset="0"/>
              </a:rPr>
              <a:t>e</a:t>
            </a:r>
            <a:r>
              <a:rPr lang="en-US" sz="3600" dirty="0" err="1" smtClean="0">
                <a:latin typeface="Times New Roman" pitchFamily="18" charset="0"/>
              </a:rPr>
              <a:t>specialidad</a:t>
            </a:r>
            <a:r>
              <a:rPr lang="en-US" sz="3600" dirty="0" smtClean="0">
                <a:latin typeface="Times New Roman" pitchFamily="18" charset="0"/>
              </a:rPr>
              <a:t> de la casa.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$300 Answer from "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zapato</a:t>
            </a:r>
            <a:r>
              <a:rPr lang="en-US" dirty="0" smtClean="0"/>
              <a:t>"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818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Vosotros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</a:rPr>
              <a:t>pedís</a:t>
            </a:r>
            <a:r>
              <a:rPr lang="en-US" sz="3600" u="sng" dirty="0" smtClean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(</a:t>
            </a:r>
            <a:r>
              <a:rPr lang="en-US" sz="3600" dirty="0" err="1" smtClean="0">
                <a:latin typeface="Times New Roman" pitchFamily="18" charset="0"/>
              </a:rPr>
              <a:t>pedir</a:t>
            </a:r>
            <a:r>
              <a:rPr lang="en-US" sz="3600" dirty="0" smtClean="0">
                <a:latin typeface="Times New Roman" pitchFamily="18" charset="0"/>
              </a:rPr>
              <a:t>) la </a:t>
            </a:r>
          </a:p>
          <a:p>
            <a:r>
              <a:rPr lang="en-US" sz="3600" dirty="0" err="1" smtClean="0">
                <a:latin typeface="Times New Roman" pitchFamily="18" charset="0"/>
              </a:rPr>
              <a:t>especialidad</a:t>
            </a:r>
            <a:r>
              <a:rPr lang="en-US" sz="3600" dirty="0" smtClean="0">
                <a:latin typeface="Times New Roman" pitchFamily="18" charset="0"/>
              </a:rPr>
              <a:t> de la casa.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$400 Question from "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zapato</a:t>
            </a:r>
            <a:r>
              <a:rPr lang="en-US" dirty="0" smtClean="0"/>
              <a:t>"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066800" y="2971800"/>
            <a:ext cx="7994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Los </a:t>
            </a:r>
            <a:r>
              <a:rPr lang="en-US" sz="3600" dirty="0" err="1" smtClean="0">
                <a:latin typeface="Times New Roman" pitchFamily="18" charset="0"/>
              </a:rPr>
              <a:t>verbos</a:t>
            </a:r>
            <a:r>
              <a:rPr lang="en-US" sz="3600" dirty="0" smtClean="0">
                <a:latin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</a:rPr>
              <a:t>zapato</a:t>
            </a:r>
            <a:r>
              <a:rPr lang="en-US" sz="3600" dirty="0" smtClean="0">
                <a:latin typeface="Times New Roman" pitchFamily="18" charset="0"/>
              </a:rPr>
              <a:t> NO </a:t>
            </a:r>
            <a:r>
              <a:rPr lang="en-US" sz="3600" dirty="0" err="1" smtClean="0">
                <a:latin typeface="Times New Roman" pitchFamily="18" charset="0"/>
              </a:rPr>
              <a:t>cambian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en la </a:t>
            </a:r>
            <a:r>
              <a:rPr lang="en-US" sz="3600" dirty="0" err="1" smtClean="0">
                <a:latin typeface="Times New Roman" pitchFamily="18" charset="0"/>
              </a:rPr>
              <a:t>formas</a:t>
            </a:r>
            <a:r>
              <a:rPr lang="en-US" sz="3600" dirty="0" smtClean="0">
                <a:latin typeface="Times New Roman" pitchFamily="18" charset="0"/>
              </a:rPr>
              <a:t> de _________ </a:t>
            </a:r>
            <a:r>
              <a:rPr lang="en-US" sz="3600" dirty="0" err="1" smtClean="0">
                <a:latin typeface="Times New Roman" pitchFamily="18" charset="0"/>
              </a:rPr>
              <a:t>ni</a:t>
            </a:r>
            <a:r>
              <a:rPr lang="en-US" sz="3600" dirty="0" smtClean="0">
                <a:latin typeface="Times New Roman" pitchFamily="18" charset="0"/>
              </a:rPr>
              <a:t> _________.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$400 Answer from "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zapato</a:t>
            </a:r>
            <a:r>
              <a:rPr lang="en-US" dirty="0" smtClean="0"/>
              <a:t>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1314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Los </a:t>
            </a:r>
            <a:r>
              <a:rPr lang="en-US" sz="3600" dirty="0" err="1" smtClean="0">
                <a:latin typeface="Times New Roman" pitchFamily="18" charset="0"/>
              </a:rPr>
              <a:t>verbos</a:t>
            </a:r>
            <a:r>
              <a:rPr lang="en-US" sz="3600" dirty="0" smtClean="0">
                <a:latin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</a:rPr>
              <a:t>zapato</a:t>
            </a:r>
            <a:r>
              <a:rPr lang="en-US" sz="3600" dirty="0" smtClean="0">
                <a:latin typeface="Times New Roman" pitchFamily="18" charset="0"/>
              </a:rPr>
              <a:t> NO </a:t>
            </a:r>
            <a:r>
              <a:rPr lang="en-US" sz="3600" dirty="0" err="1" smtClean="0">
                <a:latin typeface="Times New Roman" pitchFamily="18" charset="0"/>
              </a:rPr>
              <a:t>cambian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en la </a:t>
            </a:r>
            <a:r>
              <a:rPr lang="en-US" sz="3600" dirty="0" err="1" smtClean="0">
                <a:latin typeface="Times New Roman" pitchFamily="18" charset="0"/>
              </a:rPr>
              <a:t>formas</a:t>
            </a:r>
            <a:r>
              <a:rPr lang="en-US" sz="3600" dirty="0" smtClean="0">
                <a:latin typeface="Times New Roman" pitchFamily="18" charset="0"/>
              </a:rPr>
              <a:t> de </a:t>
            </a:r>
            <a:r>
              <a:rPr lang="en-US" sz="3600" b="1" dirty="0" err="1" smtClean="0">
                <a:latin typeface="Times New Roman" pitchFamily="18" charset="0"/>
              </a:rPr>
              <a:t>nosotros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ni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vosotros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$100 Answer from La comida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600200" y="2971800"/>
            <a:ext cx="65838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Necesito</a:t>
            </a:r>
            <a:r>
              <a:rPr lang="en-US" sz="3600" dirty="0" smtClean="0">
                <a:latin typeface="Times New Roman" pitchFamily="18" charset="0"/>
              </a:rPr>
              <a:t> un </a:t>
            </a:r>
            <a:r>
              <a:rPr lang="en-US" sz="3600" dirty="0" err="1" smtClean="0">
                <a:latin typeface="Times New Roman" pitchFamily="18" charset="0"/>
              </a:rPr>
              <a:t>tenedor</a:t>
            </a:r>
            <a:r>
              <a:rPr lang="en-US" sz="3600" dirty="0" smtClean="0">
                <a:latin typeface="Times New Roman" pitchFamily="18" charset="0"/>
              </a:rPr>
              <a:t> y un </a:t>
            </a:r>
            <a:r>
              <a:rPr lang="en-US" sz="3600" dirty="0" err="1" smtClean="0">
                <a:latin typeface="Times New Roman" pitchFamily="18" charset="0"/>
              </a:rPr>
              <a:t>cuchillo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err="1">
                <a:latin typeface="Times New Roman" pitchFamily="18" charset="0"/>
              </a:rPr>
              <a:t>p</a:t>
            </a:r>
            <a:r>
              <a:rPr lang="en-US" sz="3600" dirty="0" err="1" smtClean="0">
                <a:latin typeface="Times New Roman" pitchFamily="18" charset="0"/>
              </a:rPr>
              <a:t>ara</a:t>
            </a:r>
            <a:r>
              <a:rPr lang="en-US" sz="3600" dirty="0" smtClean="0">
                <a:latin typeface="Times New Roman" pitchFamily="18" charset="0"/>
              </a:rPr>
              <a:t> comer el </a:t>
            </a:r>
            <a:r>
              <a:rPr lang="en-US" sz="3600" dirty="0" err="1" smtClean="0">
                <a:latin typeface="Times New Roman" pitchFamily="18" charset="0"/>
              </a:rPr>
              <a:t>bistec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$500 Question from "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zapato</a:t>
            </a:r>
            <a:r>
              <a:rPr lang="en-US" dirty="0" smtClean="0"/>
              <a:t>"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685800" y="3124200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¿</a:t>
            </a:r>
            <a:r>
              <a:rPr lang="en-US" sz="3600" dirty="0" err="1" smtClean="0">
                <a:latin typeface="Times New Roman" pitchFamily="18" charset="0"/>
              </a:rPr>
              <a:t>Cuánto</a:t>
            </a:r>
            <a:r>
              <a:rPr lang="en-US" sz="3600" dirty="0" smtClean="0">
                <a:latin typeface="Times New Roman" pitchFamily="18" charset="0"/>
              </a:rPr>
              <a:t> _________ (cost)</a:t>
            </a:r>
          </a:p>
          <a:p>
            <a:r>
              <a:rPr lang="en-US" sz="3600" dirty="0" smtClean="0">
                <a:latin typeface="Times New Roman" pitchFamily="18" charset="0"/>
              </a:rPr>
              <a:t>e</a:t>
            </a:r>
            <a:r>
              <a:rPr lang="en-US" sz="3600" dirty="0" smtClean="0">
                <a:latin typeface="Times New Roman" pitchFamily="18" charset="0"/>
              </a:rPr>
              <a:t>l </a:t>
            </a:r>
            <a:r>
              <a:rPr lang="en-US" sz="3600" dirty="0" err="1" smtClean="0">
                <a:latin typeface="Times New Roman" pitchFamily="18" charset="0"/>
              </a:rPr>
              <a:t>jugo</a:t>
            </a:r>
            <a:r>
              <a:rPr lang="en-US" sz="3600" dirty="0" smtClean="0">
                <a:latin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</a:rPr>
              <a:t>naranja</a:t>
            </a:r>
            <a:r>
              <a:rPr lang="en-US" sz="3600" dirty="0" smtClean="0">
                <a:latin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$500 Answer from "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zapato</a:t>
            </a:r>
            <a:r>
              <a:rPr lang="en-US" dirty="0" smtClean="0"/>
              <a:t>"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6856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¿</a:t>
            </a:r>
            <a:r>
              <a:rPr lang="en-US" sz="3600" dirty="0" err="1" smtClean="0">
                <a:latin typeface="Times New Roman" pitchFamily="18" charset="0"/>
              </a:rPr>
              <a:t>Cuánto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</a:rPr>
              <a:t>cuesta</a:t>
            </a:r>
            <a:endParaRPr lang="en-US" sz="3600" u="sng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e</a:t>
            </a:r>
            <a:r>
              <a:rPr lang="en-US" sz="3600" dirty="0" smtClean="0">
                <a:latin typeface="Times New Roman" pitchFamily="18" charset="0"/>
              </a:rPr>
              <a:t>l </a:t>
            </a:r>
            <a:r>
              <a:rPr lang="en-US" sz="3600" dirty="0" err="1" smtClean="0">
                <a:latin typeface="Times New Roman" pitchFamily="18" charset="0"/>
              </a:rPr>
              <a:t>jugo</a:t>
            </a:r>
            <a:r>
              <a:rPr lang="en-US" sz="3600" dirty="0" smtClean="0">
                <a:latin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</a:rPr>
              <a:t>naranja</a:t>
            </a:r>
            <a:r>
              <a:rPr lang="en-US" sz="3600" dirty="0" smtClean="0">
                <a:latin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$100 Question from "</a:t>
            </a:r>
            <a:r>
              <a:rPr lang="en-US" dirty="0" err="1" smtClean="0"/>
              <a:t>Complementos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"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143000" y="2667000"/>
            <a:ext cx="74815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Los </a:t>
            </a:r>
            <a:r>
              <a:rPr lang="en-US" sz="3600" dirty="0" err="1" smtClean="0">
                <a:latin typeface="Times New Roman" pitchFamily="18" charset="0"/>
              </a:rPr>
              <a:t>complementos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indirectos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contestan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</a:rPr>
              <a:t>l</a:t>
            </a:r>
            <a:r>
              <a:rPr lang="en-US" sz="3600" dirty="0" smtClean="0">
                <a:latin typeface="Times New Roman" pitchFamily="18" charset="0"/>
              </a:rPr>
              <a:t>a </a:t>
            </a:r>
            <a:r>
              <a:rPr lang="en-US" sz="3600" dirty="0" err="1" smtClean="0">
                <a:latin typeface="Times New Roman" pitchFamily="18" charset="0"/>
              </a:rPr>
              <a:t>pregunta</a:t>
            </a:r>
            <a:r>
              <a:rPr lang="en-US" sz="3600" dirty="0" smtClean="0">
                <a:latin typeface="Times New Roman" pitchFamily="18" charset="0"/>
              </a:rPr>
              <a:t> “¿___ / ____ </a:t>
            </a:r>
            <a:r>
              <a:rPr lang="en-US" sz="3600" dirty="0" err="1" smtClean="0">
                <a:latin typeface="Times New Roman" pitchFamily="18" charset="0"/>
              </a:rPr>
              <a:t>quién</a:t>
            </a:r>
            <a:r>
              <a:rPr lang="en-US" sz="3600" dirty="0" smtClean="0">
                <a:latin typeface="Times New Roman" pitchFamily="18" charset="0"/>
              </a:rPr>
              <a:t>?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$100 Answer from "</a:t>
            </a:r>
            <a:r>
              <a:rPr lang="en-US" dirty="0" err="1" smtClean="0"/>
              <a:t>Complementos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"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914400" y="2895600"/>
            <a:ext cx="74815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Los </a:t>
            </a:r>
            <a:r>
              <a:rPr lang="en-US" sz="3600" dirty="0" err="1" smtClean="0">
                <a:latin typeface="Times New Roman" pitchFamily="18" charset="0"/>
              </a:rPr>
              <a:t>complementos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indirectos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contestan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la </a:t>
            </a:r>
            <a:r>
              <a:rPr lang="en-US" sz="3600" dirty="0" err="1" smtClean="0">
                <a:latin typeface="Times New Roman" pitchFamily="18" charset="0"/>
              </a:rPr>
              <a:t>pregunta</a:t>
            </a:r>
            <a:r>
              <a:rPr lang="en-US" sz="3600" dirty="0" smtClean="0">
                <a:latin typeface="Times New Roman" pitchFamily="18" charset="0"/>
              </a:rPr>
              <a:t> “¿_</a:t>
            </a:r>
            <a:r>
              <a:rPr lang="en-US" sz="3600" u="sng" dirty="0" smtClean="0">
                <a:latin typeface="Times New Roman" pitchFamily="18" charset="0"/>
              </a:rPr>
              <a:t>a</a:t>
            </a:r>
            <a:r>
              <a:rPr lang="en-US" sz="3600" dirty="0" smtClean="0">
                <a:latin typeface="Times New Roman" pitchFamily="18" charset="0"/>
              </a:rPr>
              <a:t>_ / _</a:t>
            </a:r>
            <a:r>
              <a:rPr lang="en-US" sz="3600" u="sng" dirty="0" err="1" smtClean="0">
                <a:latin typeface="Times New Roman" pitchFamily="18" charset="0"/>
              </a:rPr>
              <a:t>para</a:t>
            </a:r>
            <a:r>
              <a:rPr lang="en-US" sz="3600" dirty="0" smtClean="0">
                <a:latin typeface="Times New Roman" pitchFamily="18" charset="0"/>
              </a:rPr>
              <a:t>_ </a:t>
            </a:r>
            <a:r>
              <a:rPr lang="en-US" sz="3600" dirty="0" err="1" smtClean="0">
                <a:latin typeface="Times New Roman" pitchFamily="18" charset="0"/>
              </a:rPr>
              <a:t>quién</a:t>
            </a:r>
            <a:r>
              <a:rPr lang="en-US" sz="3600" dirty="0" smtClean="0">
                <a:latin typeface="Times New Roman" pitchFamily="18" charset="0"/>
              </a:rPr>
              <a:t>?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$200 Question from "</a:t>
            </a:r>
            <a:r>
              <a:rPr lang="en-US" dirty="0" err="1" smtClean="0"/>
              <a:t>Complementos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"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718658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Los </a:t>
            </a:r>
            <a:r>
              <a:rPr lang="en-US" sz="3600" dirty="0" err="1" smtClean="0">
                <a:latin typeface="Times New Roman" pitchFamily="18" charset="0"/>
              </a:rPr>
              <a:t>seis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pronombres</a:t>
            </a:r>
            <a:r>
              <a:rPr lang="en-US" sz="3600" dirty="0" smtClean="0">
                <a:latin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</a:rPr>
              <a:t>complemento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</a:rPr>
              <a:t>indirecto</a:t>
            </a:r>
            <a:r>
              <a:rPr lang="en-US" sz="3600" dirty="0" smtClean="0">
                <a:latin typeface="Times New Roman" pitchFamily="18" charset="0"/>
              </a:rPr>
              <a:t> son:</a:t>
            </a:r>
          </a:p>
          <a:p>
            <a:endParaRPr lang="en-US" sz="3600" dirty="0" smtClean="0">
              <a:latin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Me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_____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_____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_____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Os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_____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$200 Answer from "</a:t>
            </a:r>
            <a:r>
              <a:rPr lang="en-US" dirty="0" err="1" smtClean="0"/>
              <a:t>Complementos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"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18658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Los </a:t>
            </a:r>
            <a:r>
              <a:rPr lang="en-US" sz="3600" dirty="0" err="1" smtClean="0">
                <a:latin typeface="Times New Roman" pitchFamily="18" charset="0"/>
              </a:rPr>
              <a:t>seis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pronombres</a:t>
            </a:r>
            <a:r>
              <a:rPr lang="en-US" sz="3600" dirty="0" smtClean="0">
                <a:latin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</a:rPr>
              <a:t>complemento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</a:rPr>
              <a:t>indirecto</a:t>
            </a:r>
            <a:r>
              <a:rPr lang="en-US" sz="3600" dirty="0" smtClean="0">
                <a:latin typeface="Times New Roman" pitchFamily="18" charset="0"/>
              </a:rPr>
              <a:t> son:</a:t>
            </a:r>
          </a:p>
          <a:p>
            <a:endParaRPr lang="en-US" sz="3600" dirty="0" smtClean="0">
              <a:latin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Me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Te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Le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err="1" smtClean="0">
                <a:latin typeface="Times New Roman" pitchFamily="18" charset="0"/>
              </a:rPr>
              <a:t>Nos</a:t>
            </a:r>
            <a:endParaRPr lang="en-US" sz="3600" dirty="0" smtClean="0">
              <a:latin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Os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$300 Question from "</a:t>
            </a:r>
            <a:r>
              <a:rPr lang="en-US" dirty="0" err="1" smtClean="0"/>
              <a:t>Complementos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"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1676400" y="3124200"/>
            <a:ext cx="66095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Tú</a:t>
            </a:r>
            <a:r>
              <a:rPr lang="en-US" sz="3600" dirty="0" smtClean="0">
                <a:latin typeface="Times New Roman" pitchFamily="18" charset="0"/>
              </a:rPr>
              <a:t> ____ </a:t>
            </a:r>
            <a:r>
              <a:rPr lang="en-US" sz="3600" dirty="0" err="1" smtClean="0">
                <a:latin typeface="Times New Roman" pitchFamily="18" charset="0"/>
              </a:rPr>
              <a:t>compras</a:t>
            </a:r>
            <a:r>
              <a:rPr lang="en-US" sz="3600" dirty="0" smtClean="0">
                <a:latin typeface="Times New Roman" pitchFamily="18" charset="0"/>
              </a:rPr>
              <a:t> los </a:t>
            </a:r>
            <a:r>
              <a:rPr lang="en-US" sz="3600" dirty="0" err="1" smtClean="0">
                <a:latin typeface="Times New Roman" pitchFamily="18" charset="0"/>
              </a:rPr>
              <a:t>zapatos</a:t>
            </a:r>
            <a:r>
              <a:rPr lang="en-US" sz="3600" dirty="0" smtClean="0">
                <a:latin typeface="Times New Roman" pitchFamily="18" charset="0"/>
              </a:rPr>
              <a:t> a </a:t>
            </a:r>
            <a:r>
              <a:rPr lang="en-US" sz="3600" dirty="0" err="1" smtClean="0">
                <a:latin typeface="Times New Roman" pitchFamily="18" charset="0"/>
              </a:rPr>
              <a:t>mí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$300 Answer from "</a:t>
            </a:r>
            <a:r>
              <a:rPr lang="en-US" dirty="0" err="1" smtClean="0"/>
              <a:t>Complementos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"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524000" y="3200400"/>
            <a:ext cx="67120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Tú</a:t>
            </a:r>
            <a:r>
              <a:rPr lang="en-US" sz="3600" dirty="0" smtClean="0">
                <a:latin typeface="Times New Roman" pitchFamily="18" charset="0"/>
              </a:rPr>
              <a:t> _</a:t>
            </a:r>
            <a:r>
              <a:rPr lang="en-US" sz="3600" u="sng" dirty="0" smtClean="0">
                <a:latin typeface="Times New Roman" pitchFamily="18" charset="0"/>
              </a:rPr>
              <a:t>me</a:t>
            </a:r>
            <a:r>
              <a:rPr lang="en-US" sz="3600" dirty="0" smtClean="0">
                <a:latin typeface="Times New Roman" pitchFamily="18" charset="0"/>
              </a:rPr>
              <a:t>_ </a:t>
            </a:r>
            <a:r>
              <a:rPr lang="en-US" sz="3600" dirty="0" err="1" smtClean="0">
                <a:latin typeface="Times New Roman" pitchFamily="18" charset="0"/>
              </a:rPr>
              <a:t>compras</a:t>
            </a:r>
            <a:r>
              <a:rPr lang="en-US" sz="3600" dirty="0" smtClean="0">
                <a:latin typeface="Times New Roman" pitchFamily="18" charset="0"/>
              </a:rPr>
              <a:t> los </a:t>
            </a:r>
            <a:r>
              <a:rPr lang="en-US" sz="3600" dirty="0" err="1" smtClean="0">
                <a:latin typeface="Times New Roman" pitchFamily="18" charset="0"/>
              </a:rPr>
              <a:t>zapatos</a:t>
            </a:r>
            <a:r>
              <a:rPr lang="en-US" sz="3600" dirty="0" smtClean="0">
                <a:latin typeface="Times New Roman" pitchFamily="18" charset="0"/>
              </a:rPr>
              <a:t> a </a:t>
            </a:r>
            <a:r>
              <a:rPr lang="en-US" sz="3600" dirty="0" err="1" smtClean="0">
                <a:latin typeface="Times New Roman" pitchFamily="18" charset="0"/>
              </a:rPr>
              <a:t>mí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$400 Question from "</a:t>
            </a:r>
            <a:r>
              <a:rPr lang="en-US" dirty="0" err="1" smtClean="0"/>
              <a:t>Complementos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"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1219200" y="3048000"/>
            <a:ext cx="73276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Nosotros</a:t>
            </a:r>
            <a:r>
              <a:rPr lang="en-US" sz="3600" dirty="0" smtClean="0">
                <a:latin typeface="Times New Roman" pitchFamily="18" charset="0"/>
              </a:rPr>
              <a:t> ____ </a:t>
            </a:r>
            <a:r>
              <a:rPr lang="en-US" sz="3600" dirty="0" err="1" smtClean="0">
                <a:latin typeface="Times New Roman" pitchFamily="18" charset="0"/>
              </a:rPr>
              <a:t>servimos</a:t>
            </a:r>
            <a:r>
              <a:rPr lang="en-US" sz="3600" dirty="0" smtClean="0">
                <a:latin typeface="Times New Roman" pitchFamily="18" charset="0"/>
              </a:rPr>
              <a:t> el chocolate a</a:t>
            </a:r>
          </a:p>
          <a:p>
            <a:r>
              <a:rPr lang="en-US" sz="3600" dirty="0" err="1">
                <a:latin typeface="Times New Roman" pitchFamily="18" charset="0"/>
              </a:rPr>
              <a:t>v</a:t>
            </a:r>
            <a:r>
              <a:rPr lang="en-US" sz="3600" dirty="0" err="1" smtClean="0">
                <a:latin typeface="Times New Roman" pitchFamily="18" charset="0"/>
              </a:rPr>
              <a:t>osotros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$400 Answer from "</a:t>
            </a:r>
            <a:r>
              <a:rPr lang="en-US" dirty="0" err="1" smtClean="0"/>
              <a:t>Complementos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"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1219200" y="3124200"/>
            <a:ext cx="68146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Nosotros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</a:rPr>
              <a:t>os</a:t>
            </a:r>
            <a:r>
              <a:rPr lang="en-US" sz="3600" u="sng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servimos</a:t>
            </a:r>
            <a:r>
              <a:rPr lang="en-US" sz="3600" dirty="0" smtClean="0">
                <a:latin typeface="Times New Roman" pitchFamily="18" charset="0"/>
              </a:rPr>
              <a:t> el chocolate a</a:t>
            </a:r>
          </a:p>
          <a:p>
            <a:r>
              <a:rPr lang="en-US" sz="3600" dirty="0" err="1" smtClean="0">
                <a:latin typeface="Times New Roman" pitchFamily="18" charset="0"/>
              </a:rPr>
              <a:t>vosotros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$200 Question from La comida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524000" y="2286000"/>
            <a:ext cx="623760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Para </a:t>
            </a:r>
            <a:r>
              <a:rPr lang="en-US" sz="3600" dirty="0" err="1" smtClean="0">
                <a:latin typeface="Times New Roman" pitchFamily="18" charset="0"/>
              </a:rPr>
              <a:t>hacer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una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ensalada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necesito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__________, ____________ y </a:t>
            </a:r>
          </a:p>
          <a:p>
            <a:r>
              <a:rPr lang="en-US" sz="3600" dirty="0" smtClean="0">
                <a:latin typeface="Times New Roman" pitchFamily="18" charset="0"/>
              </a:rPr>
              <a:t>_______________.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5125" name="Picture 5" descr="http://img4-1.realsimple.timeinc.net/images/ingredients/romaine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1676400" cy="1994917"/>
          </a:xfrm>
          <a:prstGeom prst="rect">
            <a:avLst/>
          </a:prstGeom>
          <a:noFill/>
        </p:spPr>
      </p:pic>
      <p:pic>
        <p:nvPicPr>
          <p:cNvPr id="5127" name="Picture 7" descr="http://2.bp.blogspot.com/-q3PNs0-7z98/UB_7raovlqI/AAAAAAAADFU/JzNpxhgXACo/s1600/toma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419600"/>
            <a:ext cx="2438400" cy="2157876"/>
          </a:xfrm>
          <a:prstGeom prst="rect">
            <a:avLst/>
          </a:prstGeom>
          <a:noFill/>
        </p:spPr>
      </p:pic>
      <p:pic>
        <p:nvPicPr>
          <p:cNvPr id="5129" name="Picture 9" descr="http://p21chong.files.wordpress.com/2010/05/red_oni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343400"/>
            <a:ext cx="2135809" cy="227599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5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$500 Question from "</a:t>
            </a:r>
            <a:r>
              <a:rPr lang="en-US" dirty="0" err="1" smtClean="0"/>
              <a:t>Complementos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"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990600" y="2971800"/>
            <a:ext cx="6400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Escribe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esta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frase</a:t>
            </a:r>
            <a:r>
              <a:rPr lang="en-US" sz="3600" dirty="0" smtClean="0">
                <a:latin typeface="Times New Roman" pitchFamily="18" charset="0"/>
              </a:rPr>
              <a:t> en </a:t>
            </a:r>
            <a:r>
              <a:rPr lang="en-US" sz="3600" dirty="0" err="1" smtClean="0">
                <a:latin typeface="Times New Roman" pitchFamily="18" charset="0"/>
              </a:rPr>
              <a:t>español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endParaRPr lang="en-US" sz="3600" dirty="0">
              <a:latin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</a:rPr>
              <a:t>Oprah buys a car for us.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$500 Answer from "</a:t>
            </a:r>
            <a:r>
              <a:rPr lang="en-US" dirty="0" err="1" smtClean="0"/>
              <a:t>Complementos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"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3527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Oprah </a:t>
            </a:r>
            <a:r>
              <a:rPr lang="en-US" sz="3600" dirty="0" err="1" smtClean="0">
                <a:latin typeface="Times New Roman" pitchFamily="18" charset="0"/>
              </a:rPr>
              <a:t>nos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compra</a:t>
            </a:r>
            <a:r>
              <a:rPr lang="en-US" sz="3600" dirty="0" smtClean="0">
                <a:latin typeface="Times New Roman" pitchFamily="18" charset="0"/>
              </a:rPr>
              <a:t> un </a:t>
            </a:r>
            <a:r>
              <a:rPr lang="en-US" sz="3600" dirty="0" err="1" smtClean="0">
                <a:latin typeface="Times New Roman" pitchFamily="18" charset="0"/>
              </a:rPr>
              <a:t>carro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$100 Question from </a:t>
            </a:r>
            <a:r>
              <a:rPr lang="es-ES" dirty="0" smtClean="0"/>
              <a:t>"Las palabras afirmativas y negativas"</a:t>
            </a:r>
            <a:endParaRPr lang="en-US" dirty="0" smtClean="0"/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6984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Escribe</a:t>
            </a:r>
            <a:r>
              <a:rPr lang="en-US" sz="3600" dirty="0" smtClean="0">
                <a:latin typeface="Times New Roman" pitchFamily="18" charset="0"/>
              </a:rPr>
              <a:t> el </a:t>
            </a:r>
            <a:r>
              <a:rPr lang="en-US" sz="3600" dirty="0" err="1" smtClean="0">
                <a:latin typeface="Times New Roman" pitchFamily="18" charset="0"/>
              </a:rPr>
              <a:t>opuesto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endParaRPr lang="en-US" sz="3600" dirty="0">
              <a:latin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</a:rPr>
              <a:t>siempre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$100 Answer from </a:t>
            </a:r>
            <a:r>
              <a:rPr lang="es-ES" dirty="0" smtClean="0"/>
              <a:t>"Las palabras afirmativas y negativas"</a:t>
            </a:r>
            <a:endParaRPr lang="en-US" dirty="0" smtClean="0"/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3810000" y="3200400"/>
            <a:ext cx="12875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nunca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$200 Question from </a:t>
            </a:r>
            <a:r>
              <a:rPr lang="es-ES" dirty="0" smtClean="0"/>
              <a:t>"Las palabras afirmativas y negativas"</a:t>
            </a:r>
            <a:endParaRPr lang="en-US" dirty="0" smtClean="0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152400" y="2590800"/>
            <a:ext cx="882369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Completa</a:t>
            </a:r>
            <a:r>
              <a:rPr lang="en-US" sz="3600" dirty="0" smtClean="0">
                <a:latin typeface="Times New Roman" pitchFamily="18" charset="0"/>
              </a:rPr>
              <a:t> la </a:t>
            </a:r>
            <a:r>
              <a:rPr lang="en-US" sz="3600" dirty="0" err="1" smtClean="0">
                <a:latin typeface="Times New Roman" pitchFamily="18" charset="0"/>
              </a:rPr>
              <a:t>frase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endParaRPr lang="en-US" sz="3600" dirty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¿Hay </a:t>
            </a:r>
            <a:r>
              <a:rPr lang="en-US" sz="3600" dirty="0" err="1" smtClean="0">
                <a:latin typeface="Times New Roman" pitchFamily="18" charset="0"/>
              </a:rPr>
              <a:t>alguien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aquí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que</a:t>
            </a:r>
            <a:r>
              <a:rPr lang="en-US" sz="3600" dirty="0" smtClean="0">
                <a:latin typeface="Times New Roman" pitchFamily="18" charset="0"/>
              </a:rPr>
              <a:t> se </a:t>
            </a:r>
            <a:r>
              <a:rPr lang="en-US" sz="3600" dirty="0" err="1" smtClean="0">
                <a:latin typeface="Times New Roman" pitchFamily="18" charset="0"/>
              </a:rPr>
              <a:t>llame</a:t>
            </a:r>
            <a:r>
              <a:rPr lang="en-US" sz="3600" dirty="0" smtClean="0">
                <a:latin typeface="Times New Roman" pitchFamily="18" charset="0"/>
              </a:rPr>
              <a:t> “Shirley?”</a:t>
            </a:r>
          </a:p>
          <a:p>
            <a:r>
              <a:rPr lang="en-US" sz="3600" dirty="0" smtClean="0">
                <a:latin typeface="Times New Roman" pitchFamily="18" charset="0"/>
              </a:rPr>
              <a:t>No, no hay _______ </a:t>
            </a:r>
            <a:r>
              <a:rPr lang="en-US" sz="3600" dirty="0" err="1" smtClean="0">
                <a:latin typeface="Times New Roman" pitchFamily="18" charset="0"/>
              </a:rPr>
              <a:t>aquí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que</a:t>
            </a:r>
            <a:r>
              <a:rPr lang="en-US" sz="3600" dirty="0" smtClean="0">
                <a:latin typeface="Times New Roman" pitchFamily="18" charset="0"/>
              </a:rPr>
              <a:t> se </a:t>
            </a:r>
            <a:r>
              <a:rPr lang="en-US" sz="3600" dirty="0" err="1" smtClean="0">
                <a:latin typeface="Times New Roman" pitchFamily="18" charset="0"/>
              </a:rPr>
              <a:t>llame</a:t>
            </a:r>
            <a:r>
              <a:rPr lang="en-US" sz="3600" dirty="0" smtClean="0">
                <a:latin typeface="Times New Roman" pitchFamily="18" charset="0"/>
              </a:rPr>
              <a:t> Shirley.</a:t>
            </a:r>
          </a:p>
          <a:p>
            <a:endParaRPr lang="en-US" sz="36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$200 Answer from </a:t>
            </a:r>
            <a:r>
              <a:rPr lang="es-ES" dirty="0" smtClean="0"/>
              <a:t>"Las palabras afirmativas y negativas"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14400" y="3429000"/>
            <a:ext cx="73186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No, no hay </a:t>
            </a:r>
            <a:r>
              <a:rPr lang="en-US" sz="3200" u="sng" dirty="0" err="1" smtClean="0">
                <a:latin typeface="Times New Roman" pitchFamily="18" charset="0"/>
              </a:rPr>
              <a:t>nadie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aquí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que</a:t>
            </a:r>
            <a:r>
              <a:rPr lang="en-US" sz="3200" dirty="0" smtClean="0">
                <a:latin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</a:rPr>
              <a:t>llame</a:t>
            </a:r>
            <a:r>
              <a:rPr lang="en-US" sz="3200" dirty="0" smtClean="0">
                <a:latin typeface="Times New Roman" pitchFamily="18" charset="0"/>
              </a:rPr>
              <a:t> Shirley.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$300 Question from </a:t>
            </a:r>
            <a:r>
              <a:rPr lang="es-ES" dirty="0" smtClean="0"/>
              <a:t>"Las palabras afirmativas y negativas"</a:t>
            </a:r>
            <a:endParaRPr lang="en-US" dirty="0" smtClean="0"/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51937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A </a:t>
            </a:r>
            <a:r>
              <a:rPr lang="en-US" sz="3600" dirty="0" err="1" smtClean="0">
                <a:latin typeface="Times New Roman" pitchFamily="18" charset="0"/>
              </a:rPr>
              <a:t>mí</a:t>
            </a:r>
            <a:r>
              <a:rPr lang="en-US" sz="3600" dirty="0" smtClean="0">
                <a:latin typeface="Times New Roman" pitchFamily="18" charset="0"/>
              </a:rPr>
              <a:t> me </a:t>
            </a:r>
            <a:r>
              <a:rPr lang="en-US" sz="3600" dirty="0" err="1" smtClean="0">
                <a:latin typeface="Times New Roman" pitchFamily="18" charset="0"/>
              </a:rPr>
              <a:t>gusta</a:t>
            </a:r>
            <a:r>
              <a:rPr lang="en-US" sz="3600" dirty="0" smtClean="0">
                <a:latin typeface="Times New Roman" pitchFamily="18" charset="0"/>
              </a:rPr>
              <a:t> la pizza.</a:t>
            </a:r>
          </a:p>
          <a:p>
            <a:endParaRPr lang="en-US" sz="3600" dirty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A </a:t>
            </a:r>
            <a:r>
              <a:rPr lang="en-US" sz="3600" dirty="0" err="1" smtClean="0">
                <a:latin typeface="Times New Roman" pitchFamily="18" charset="0"/>
              </a:rPr>
              <a:t>mí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_______________.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$300 Answer from </a:t>
            </a:r>
            <a:r>
              <a:rPr lang="es-ES" dirty="0" smtClean="0"/>
              <a:t>"Las palabras afirmativas y negativas"</a:t>
            </a:r>
            <a:endParaRPr lang="en-US" dirty="0" smtClean="0"/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51937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A </a:t>
            </a:r>
            <a:r>
              <a:rPr lang="en-US" sz="3600" dirty="0" err="1" smtClean="0">
                <a:latin typeface="Times New Roman" pitchFamily="18" charset="0"/>
              </a:rPr>
              <a:t>mí</a:t>
            </a:r>
            <a:r>
              <a:rPr lang="en-US" sz="3600" dirty="0" smtClean="0">
                <a:latin typeface="Times New Roman" pitchFamily="18" charset="0"/>
              </a:rPr>
              <a:t> me </a:t>
            </a:r>
            <a:r>
              <a:rPr lang="en-US" sz="3600" dirty="0" err="1" smtClean="0">
                <a:latin typeface="Times New Roman" pitchFamily="18" charset="0"/>
              </a:rPr>
              <a:t>gusta</a:t>
            </a:r>
            <a:r>
              <a:rPr lang="en-US" sz="3600" dirty="0" smtClean="0">
                <a:latin typeface="Times New Roman" pitchFamily="18" charset="0"/>
              </a:rPr>
              <a:t> la pizza.</a:t>
            </a:r>
          </a:p>
          <a:p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A </a:t>
            </a:r>
            <a:r>
              <a:rPr lang="en-US" sz="3600" dirty="0" err="1" smtClean="0">
                <a:latin typeface="Times New Roman" pitchFamily="18" charset="0"/>
              </a:rPr>
              <a:t>mí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</a:rPr>
              <a:t>también</a:t>
            </a:r>
            <a:r>
              <a:rPr lang="en-US" sz="2400" u="sng" dirty="0" smtClean="0">
                <a:latin typeface="Times New Roman" pitchFamily="18" charset="0"/>
              </a:rPr>
              <a:t>.</a:t>
            </a:r>
            <a:endParaRPr lang="en-US" sz="2400" u="sng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$400 Question from </a:t>
            </a:r>
            <a:r>
              <a:rPr lang="es-ES" dirty="0" smtClean="0"/>
              <a:t>"Las palabras afirmativas y negativas"</a:t>
            </a:r>
            <a:endParaRPr lang="en-US" dirty="0" smtClean="0"/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1447800" y="3048000"/>
            <a:ext cx="622478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Corrige</a:t>
            </a:r>
            <a:r>
              <a:rPr lang="en-US" sz="3600" dirty="0" smtClean="0">
                <a:latin typeface="Times New Roman" pitchFamily="18" charset="0"/>
              </a:rPr>
              <a:t> la </a:t>
            </a:r>
            <a:r>
              <a:rPr lang="en-US" sz="3600" dirty="0" err="1" smtClean="0">
                <a:latin typeface="Times New Roman" pitchFamily="18" charset="0"/>
              </a:rPr>
              <a:t>frase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endParaRPr lang="en-US" sz="3600" dirty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Carlos no </a:t>
            </a:r>
            <a:r>
              <a:rPr lang="en-US" sz="3600" dirty="0" err="1" smtClean="0">
                <a:latin typeface="Times New Roman" pitchFamily="18" charset="0"/>
              </a:rPr>
              <a:t>quiere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ninguno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postre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$400 Answer from </a:t>
            </a:r>
            <a:r>
              <a:rPr lang="es-ES" dirty="0" smtClean="0"/>
              <a:t>"Las palabras afirmativas y negativas"</a:t>
            </a:r>
            <a:endParaRPr lang="en-US" dirty="0" smtClean="0"/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1093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Carlos no </a:t>
            </a:r>
            <a:r>
              <a:rPr lang="en-US" sz="3600" dirty="0" err="1" smtClean="0">
                <a:latin typeface="Times New Roman" pitchFamily="18" charset="0"/>
              </a:rPr>
              <a:t>quiere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ningún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postre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$200 Answer from La comida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23760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Para </a:t>
            </a:r>
            <a:r>
              <a:rPr lang="en-US" sz="3600" dirty="0" err="1" smtClean="0">
                <a:latin typeface="Times New Roman" pitchFamily="18" charset="0"/>
              </a:rPr>
              <a:t>hacer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una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ensalada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necesito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u="sng" dirty="0" err="1" smtClean="0">
                <a:latin typeface="Times New Roman" pitchFamily="18" charset="0"/>
              </a:rPr>
              <a:t>lechuga</a:t>
            </a:r>
            <a:r>
              <a:rPr lang="en-US" sz="3600" dirty="0" smtClean="0">
                <a:latin typeface="Times New Roman" pitchFamily="18" charset="0"/>
              </a:rPr>
              <a:t>, </a:t>
            </a:r>
            <a:r>
              <a:rPr lang="en-US" sz="3600" u="sng" dirty="0" err="1" smtClean="0">
                <a:latin typeface="Times New Roman" pitchFamily="18" charset="0"/>
              </a:rPr>
              <a:t>tomate</a:t>
            </a:r>
            <a:r>
              <a:rPr lang="en-US" sz="3600" dirty="0" smtClean="0">
                <a:latin typeface="Times New Roman" pitchFamily="18" charset="0"/>
              </a:rPr>
              <a:t> y </a:t>
            </a:r>
            <a:r>
              <a:rPr lang="en-US" sz="3600" u="sng" dirty="0" err="1" smtClean="0">
                <a:latin typeface="Times New Roman" pitchFamily="18" charset="0"/>
              </a:rPr>
              <a:t>cebolla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$500 Question from </a:t>
            </a:r>
            <a:r>
              <a:rPr lang="es-ES" dirty="0" smtClean="0"/>
              <a:t>"Las palabras afirmativas y negativas"</a:t>
            </a:r>
            <a:endParaRPr lang="en-US" dirty="0" smtClean="0"/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1600200" y="2895600"/>
            <a:ext cx="611385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Escribe</a:t>
            </a:r>
            <a:r>
              <a:rPr lang="en-US" sz="3600" dirty="0" smtClean="0">
                <a:latin typeface="Times New Roman" pitchFamily="18" charset="0"/>
              </a:rPr>
              <a:t> la </a:t>
            </a:r>
            <a:r>
              <a:rPr lang="en-US" sz="3600" dirty="0" err="1" smtClean="0">
                <a:latin typeface="Times New Roman" pitchFamily="18" charset="0"/>
              </a:rPr>
              <a:t>frase</a:t>
            </a:r>
            <a:r>
              <a:rPr lang="en-US" sz="3600" dirty="0" smtClean="0">
                <a:latin typeface="Times New Roman" pitchFamily="18" charset="0"/>
              </a:rPr>
              <a:t> en </a:t>
            </a:r>
            <a:r>
              <a:rPr lang="en-US" sz="3600" dirty="0" err="1" smtClean="0">
                <a:latin typeface="Times New Roman" pitchFamily="18" charset="0"/>
              </a:rPr>
              <a:t>español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endParaRPr lang="en-US" sz="3600" dirty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I don’t want nothing (anything).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$500 Answer from </a:t>
            </a:r>
            <a:r>
              <a:rPr lang="es-ES" dirty="0" smtClean="0"/>
              <a:t>"Las palabras afirmativas y negativas"</a:t>
            </a:r>
            <a:endParaRPr lang="en-US" dirty="0" smtClean="0"/>
          </a:p>
        </p:txBody>
      </p:sp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6778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</a:rPr>
              <a:t>Yo</a:t>
            </a:r>
            <a:r>
              <a:rPr lang="en-US" sz="3600" dirty="0" smtClean="0">
                <a:latin typeface="Times New Roman" pitchFamily="18" charset="0"/>
              </a:rPr>
              <a:t> no </a:t>
            </a:r>
            <a:r>
              <a:rPr lang="en-US" sz="3600" dirty="0" err="1" smtClean="0">
                <a:latin typeface="Times New Roman" pitchFamily="18" charset="0"/>
              </a:rPr>
              <a:t>quiero</a:t>
            </a:r>
            <a:r>
              <a:rPr lang="en-US" sz="3600" dirty="0" smtClean="0">
                <a:latin typeface="Times New Roman" pitchFamily="18" charset="0"/>
              </a:rPr>
              <a:t> nada.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Final Jeopardy</a:t>
            </a:r>
            <a:endParaRPr lang="en-US" smtClean="0"/>
          </a:p>
        </p:txBody>
      </p:sp>
      <p:pic>
        <p:nvPicPr>
          <p:cNvPr id="59396" name="final_Q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86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1371600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</a:rPr>
              <a:t>Completa</a:t>
            </a:r>
            <a:r>
              <a:rPr lang="en-US" sz="3200" dirty="0" smtClean="0">
                <a:latin typeface="Times New Roman" pitchFamily="18" charset="0"/>
              </a:rPr>
              <a:t> el </a:t>
            </a:r>
            <a:r>
              <a:rPr lang="en-US" sz="3200" dirty="0" err="1" smtClean="0">
                <a:latin typeface="Times New Roman" pitchFamily="18" charset="0"/>
              </a:rPr>
              <a:t>párrafo</a:t>
            </a:r>
            <a:r>
              <a:rPr lang="en-US" sz="3200" dirty="0" smtClean="0">
                <a:latin typeface="Times New Roman" pitchFamily="18" charset="0"/>
              </a:rPr>
              <a:t>:</a:t>
            </a:r>
          </a:p>
          <a:p>
            <a:endParaRPr lang="en-US" sz="3200" dirty="0">
              <a:latin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</a:rPr>
              <a:t>Mesero</a:t>
            </a:r>
            <a:r>
              <a:rPr lang="en-US" sz="3200" dirty="0" smtClean="0">
                <a:latin typeface="Times New Roman" pitchFamily="18" charset="0"/>
              </a:rPr>
              <a:t>:	</a:t>
            </a:r>
            <a:r>
              <a:rPr lang="en-US" sz="3200" dirty="0" err="1" smtClean="0">
                <a:latin typeface="Times New Roman" pitchFamily="18" charset="0"/>
              </a:rPr>
              <a:t>Buenas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tardes</a:t>
            </a:r>
            <a:r>
              <a:rPr lang="en-US" sz="3200" dirty="0" smtClean="0">
                <a:latin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</a:rPr>
              <a:t>señor</a:t>
            </a:r>
            <a:r>
              <a:rPr lang="en-US" sz="3200" dirty="0" smtClean="0">
                <a:latin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</a:rPr>
              <a:t>Aquí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tiene</a:t>
            </a:r>
            <a:r>
              <a:rPr lang="en-US" sz="3200" dirty="0" smtClean="0">
                <a:latin typeface="Times New Roman" pitchFamily="18" charset="0"/>
              </a:rPr>
              <a:t> _____.</a:t>
            </a:r>
          </a:p>
          <a:p>
            <a:r>
              <a:rPr lang="en-US" sz="3200" dirty="0" err="1" smtClean="0">
                <a:latin typeface="Times New Roman" pitchFamily="18" charset="0"/>
              </a:rPr>
              <a:t>Ángel</a:t>
            </a:r>
            <a:r>
              <a:rPr lang="en-US" sz="3200" dirty="0" smtClean="0">
                <a:latin typeface="Times New Roman" pitchFamily="18" charset="0"/>
              </a:rPr>
              <a:t>:	Gracias. Me </a:t>
            </a:r>
            <a:r>
              <a:rPr lang="en-US" sz="3200" dirty="0" err="1" smtClean="0">
                <a:latin typeface="Times New Roman" pitchFamily="18" charset="0"/>
              </a:rPr>
              <a:t>ayuda</a:t>
            </a:r>
            <a:r>
              <a:rPr lang="en-US" sz="3200" dirty="0" smtClean="0">
                <a:latin typeface="Times New Roman" pitchFamily="18" charset="0"/>
              </a:rPr>
              <a:t> a _______?</a:t>
            </a:r>
          </a:p>
          <a:p>
            <a:r>
              <a:rPr lang="en-US" sz="3200" dirty="0" err="1" smtClean="0">
                <a:latin typeface="Times New Roman" pitchFamily="18" charset="0"/>
              </a:rPr>
              <a:t>Mesero</a:t>
            </a:r>
            <a:r>
              <a:rPr lang="en-US" sz="3200" dirty="0" smtClean="0">
                <a:latin typeface="Times New Roman" pitchFamily="18" charset="0"/>
              </a:rPr>
              <a:t>:	</a:t>
            </a:r>
            <a:r>
              <a:rPr lang="en-US" sz="3200" dirty="0" err="1" smtClean="0">
                <a:latin typeface="Times New Roman" pitchFamily="18" charset="0"/>
              </a:rPr>
              <a:t>Recomiendo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las</a:t>
            </a:r>
            <a:r>
              <a:rPr lang="en-US" sz="3200" dirty="0" smtClean="0">
                <a:latin typeface="Times New Roman" pitchFamily="18" charset="0"/>
              </a:rPr>
              <a:t> _________ de carne. Son</a:t>
            </a:r>
          </a:p>
          <a:p>
            <a:r>
              <a:rPr lang="en-US" sz="3200" dirty="0">
                <a:latin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</a:rPr>
              <a:t>muy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ricas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  <a:p>
            <a:r>
              <a:rPr lang="en-US" sz="3200" dirty="0" err="1" smtClean="0">
                <a:latin typeface="Times New Roman" pitchFamily="18" charset="0"/>
              </a:rPr>
              <a:t>Ángel</a:t>
            </a:r>
            <a:r>
              <a:rPr lang="en-US" sz="3200" dirty="0" smtClean="0">
                <a:latin typeface="Times New Roman" pitchFamily="18" charset="0"/>
              </a:rPr>
              <a:t>:	</a:t>
            </a:r>
            <a:r>
              <a:rPr lang="en-US" sz="3200" dirty="0" err="1" smtClean="0">
                <a:latin typeface="Times New Roman" pitchFamily="18" charset="0"/>
              </a:rPr>
              <a:t>Está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bien</a:t>
            </a:r>
            <a:r>
              <a:rPr lang="en-US" sz="3200" dirty="0" smtClean="0">
                <a:latin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</a:rPr>
              <a:t>entonces</a:t>
            </a:r>
            <a:r>
              <a:rPr lang="en-US" sz="3200" dirty="0" smtClean="0">
                <a:latin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</a:rPr>
              <a:t>Usted</a:t>
            </a:r>
            <a:r>
              <a:rPr lang="en-US" sz="3200" dirty="0" smtClean="0">
                <a:latin typeface="Times New Roman" pitchFamily="18" charset="0"/>
              </a:rPr>
              <a:t>__________ </a:t>
            </a:r>
            <a:r>
              <a:rPr lang="en-US" sz="3200" dirty="0" err="1" smtClean="0">
                <a:latin typeface="Times New Roman" pitchFamily="18" charset="0"/>
              </a:rPr>
              <a:t>las</a:t>
            </a:r>
            <a:r>
              <a:rPr lang="en-US" sz="3200" dirty="0" smtClean="0">
                <a:latin typeface="Times New Roman" pitchFamily="18" charset="0"/>
              </a:rPr>
              <a:t> </a:t>
            </a:r>
          </a:p>
          <a:p>
            <a:r>
              <a:rPr lang="en-US" sz="3200" dirty="0">
                <a:latin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</a:rPr>
              <a:t>	enchiladas de carne y </a:t>
            </a:r>
            <a:r>
              <a:rPr lang="en-US" sz="3200" dirty="0" err="1" smtClean="0">
                <a:latin typeface="Times New Roman" pitchFamily="18" charset="0"/>
              </a:rPr>
              <a:t>arroz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también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  <a:p>
            <a:endParaRPr lang="en-US" sz="3200" dirty="0" smtClean="0">
              <a:latin typeface="Times New Roman" pitchFamily="18" charset="0"/>
            </a:endParaRPr>
          </a:p>
          <a:p>
            <a:endParaRPr lang="en-US" sz="4400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4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93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396"/>
                </p:tgtEl>
              </p:cMediaNode>
            </p:audio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Final Jeopardy Answer</a:t>
            </a:r>
            <a:endParaRPr lang="en-US" smtClean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52400" y="1371600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</a:rPr>
              <a:t>Completa</a:t>
            </a:r>
            <a:r>
              <a:rPr lang="en-US" sz="3200" dirty="0" smtClean="0">
                <a:latin typeface="Times New Roman" pitchFamily="18" charset="0"/>
              </a:rPr>
              <a:t> el </a:t>
            </a:r>
            <a:r>
              <a:rPr lang="en-US" sz="3200" dirty="0" err="1" smtClean="0">
                <a:latin typeface="Times New Roman" pitchFamily="18" charset="0"/>
              </a:rPr>
              <a:t>párrafo</a:t>
            </a:r>
            <a:r>
              <a:rPr lang="en-US" sz="3200" dirty="0" smtClean="0">
                <a:latin typeface="Times New Roman" pitchFamily="18" charset="0"/>
              </a:rPr>
              <a:t>:</a:t>
            </a:r>
          </a:p>
          <a:p>
            <a:endParaRPr lang="en-US" sz="3200" dirty="0">
              <a:latin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</a:rPr>
              <a:t>Mesero</a:t>
            </a:r>
            <a:r>
              <a:rPr lang="en-US" sz="3200" dirty="0" smtClean="0">
                <a:latin typeface="Times New Roman" pitchFamily="18" charset="0"/>
              </a:rPr>
              <a:t>:	</a:t>
            </a:r>
            <a:r>
              <a:rPr lang="en-US" sz="3200" dirty="0" err="1" smtClean="0">
                <a:latin typeface="Times New Roman" pitchFamily="18" charset="0"/>
              </a:rPr>
              <a:t>Buenas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tardes</a:t>
            </a:r>
            <a:r>
              <a:rPr lang="en-US" sz="3200" dirty="0" smtClean="0">
                <a:latin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</a:rPr>
              <a:t>señor</a:t>
            </a:r>
            <a:r>
              <a:rPr lang="en-US" sz="3200" dirty="0" smtClean="0">
                <a:latin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</a:rPr>
              <a:t>Aquí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tiene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u="sng" dirty="0" smtClean="0">
                <a:latin typeface="Times New Roman" pitchFamily="18" charset="0"/>
              </a:rPr>
              <a:t>los </a:t>
            </a:r>
            <a:r>
              <a:rPr lang="en-US" sz="3200" u="sng" dirty="0" err="1" smtClean="0">
                <a:latin typeface="Times New Roman" pitchFamily="18" charset="0"/>
              </a:rPr>
              <a:t>menús</a:t>
            </a:r>
            <a:r>
              <a:rPr lang="en-US" sz="3200" u="sng" dirty="0" smtClean="0">
                <a:latin typeface="Times New Roman" pitchFamily="18" charset="0"/>
              </a:rPr>
              <a:t>.</a:t>
            </a:r>
          </a:p>
          <a:p>
            <a:r>
              <a:rPr lang="en-US" sz="3200" dirty="0" err="1" smtClean="0">
                <a:latin typeface="Times New Roman" pitchFamily="18" charset="0"/>
              </a:rPr>
              <a:t>Ángel</a:t>
            </a:r>
            <a:r>
              <a:rPr lang="en-US" sz="3200" dirty="0" smtClean="0">
                <a:latin typeface="Times New Roman" pitchFamily="18" charset="0"/>
              </a:rPr>
              <a:t>:	Gracias. Me </a:t>
            </a:r>
            <a:r>
              <a:rPr lang="en-US" sz="3200" dirty="0" err="1" smtClean="0">
                <a:latin typeface="Times New Roman" pitchFamily="18" charset="0"/>
              </a:rPr>
              <a:t>ayuda</a:t>
            </a:r>
            <a:r>
              <a:rPr lang="en-US" sz="3200" dirty="0" smtClean="0">
                <a:latin typeface="Times New Roman" pitchFamily="18" charset="0"/>
              </a:rPr>
              <a:t> a </a:t>
            </a:r>
            <a:r>
              <a:rPr lang="en-US" sz="3200" u="sng" dirty="0" err="1" smtClean="0">
                <a:latin typeface="Times New Roman" pitchFamily="18" charset="0"/>
              </a:rPr>
              <a:t>pedir</a:t>
            </a:r>
            <a:r>
              <a:rPr lang="en-US" sz="3200" dirty="0" smtClean="0">
                <a:latin typeface="Times New Roman" pitchFamily="18" charset="0"/>
              </a:rPr>
              <a:t>?</a:t>
            </a:r>
            <a:endParaRPr lang="en-US" sz="3200" u="sng" dirty="0" smtClean="0">
              <a:latin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</a:rPr>
              <a:t>Mesero</a:t>
            </a:r>
            <a:r>
              <a:rPr lang="en-US" sz="3200" dirty="0" smtClean="0">
                <a:latin typeface="Times New Roman" pitchFamily="18" charset="0"/>
              </a:rPr>
              <a:t>:	</a:t>
            </a:r>
            <a:r>
              <a:rPr lang="en-US" sz="3200" dirty="0" err="1" smtClean="0">
                <a:latin typeface="Times New Roman" pitchFamily="18" charset="0"/>
              </a:rPr>
              <a:t>Recomiendo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las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u="sng" dirty="0" smtClean="0">
                <a:latin typeface="Times New Roman" pitchFamily="18" charset="0"/>
              </a:rPr>
              <a:t>enchiladas</a:t>
            </a:r>
            <a:r>
              <a:rPr lang="en-US" sz="3200" dirty="0" smtClean="0">
                <a:latin typeface="Times New Roman" pitchFamily="18" charset="0"/>
              </a:rPr>
              <a:t> de carne. Son</a:t>
            </a:r>
          </a:p>
          <a:p>
            <a:r>
              <a:rPr lang="en-US" sz="3200" dirty="0">
                <a:latin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</a:rPr>
              <a:t>muy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ricas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  <a:p>
            <a:r>
              <a:rPr lang="en-US" sz="3200" dirty="0" err="1" smtClean="0">
                <a:latin typeface="Times New Roman" pitchFamily="18" charset="0"/>
              </a:rPr>
              <a:t>Ángel</a:t>
            </a:r>
            <a:r>
              <a:rPr lang="en-US" sz="3200" dirty="0" smtClean="0">
                <a:latin typeface="Times New Roman" pitchFamily="18" charset="0"/>
              </a:rPr>
              <a:t>:	</a:t>
            </a:r>
            <a:r>
              <a:rPr lang="en-US" sz="3200" dirty="0" err="1" smtClean="0">
                <a:latin typeface="Times New Roman" pitchFamily="18" charset="0"/>
              </a:rPr>
              <a:t>Está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bien</a:t>
            </a:r>
            <a:r>
              <a:rPr lang="en-US" sz="3200" dirty="0" smtClean="0">
                <a:latin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</a:rPr>
              <a:t>entonces</a:t>
            </a:r>
            <a:r>
              <a:rPr lang="en-US" sz="3200" dirty="0" smtClean="0">
                <a:latin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</a:rPr>
              <a:t>Usted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q</a:t>
            </a:r>
            <a:r>
              <a:rPr lang="en-US" sz="3200" u="sng" dirty="0" err="1" smtClean="0">
                <a:latin typeface="Times New Roman" pitchFamily="18" charset="0"/>
              </a:rPr>
              <a:t>uiere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las</a:t>
            </a:r>
            <a:r>
              <a:rPr lang="en-US" sz="3200" dirty="0" smtClean="0">
                <a:latin typeface="Times New Roman" pitchFamily="18" charset="0"/>
              </a:rPr>
              <a:t> </a:t>
            </a:r>
          </a:p>
          <a:p>
            <a:r>
              <a:rPr lang="en-US" sz="3200" dirty="0">
                <a:latin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</a:rPr>
              <a:t>	enchiladas de carne y </a:t>
            </a:r>
            <a:r>
              <a:rPr lang="en-US" sz="3200" dirty="0" err="1" smtClean="0">
                <a:latin typeface="Times New Roman" pitchFamily="18" charset="0"/>
              </a:rPr>
              <a:t>arroz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también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  <a:p>
            <a:endParaRPr lang="en-US" sz="3200" dirty="0" smtClean="0">
              <a:latin typeface="Times New Roman" pitchFamily="18" charset="0"/>
            </a:endParaRPr>
          </a:p>
          <a:p>
            <a:endParaRPr lang="en-US" sz="4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$300 Question from La comida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066800" y="2133600"/>
            <a:ext cx="616066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En el cine la </a:t>
            </a:r>
            <a:r>
              <a:rPr lang="en-US" sz="3600" dirty="0" err="1" smtClean="0">
                <a:latin typeface="Times New Roman" pitchFamily="18" charset="0"/>
              </a:rPr>
              <a:t>Señora</a:t>
            </a:r>
            <a:r>
              <a:rPr lang="en-US" sz="3600" dirty="0" smtClean="0">
                <a:latin typeface="Times New Roman" pitchFamily="18" charset="0"/>
              </a:rPr>
              <a:t> Melchiorre 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le </a:t>
            </a:r>
            <a:r>
              <a:rPr lang="en-US" sz="3600" dirty="0" err="1" smtClean="0">
                <a:latin typeface="Times New Roman" pitchFamily="18" charset="0"/>
              </a:rPr>
              <a:t>gusta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poner</a:t>
            </a:r>
            <a:r>
              <a:rPr lang="en-US" sz="3600" dirty="0" smtClean="0">
                <a:latin typeface="Times New Roman" pitchFamily="18" charset="0"/>
              </a:rPr>
              <a:t> ____________</a:t>
            </a:r>
          </a:p>
          <a:p>
            <a:r>
              <a:rPr lang="en-US" sz="3600" dirty="0" smtClean="0">
                <a:latin typeface="Times New Roman" pitchFamily="18" charset="0"/>
              </a:rPr>
              <a:t>en </a:t>
            </a:r>
            <a:r>
              <a:rPr lang="en-US" sz="3600" dirty="0" err="1" smtClean="0">
                <a:latin typeface="Times New Roman" pitchFamily="18" charset="0"/>
              </a:rPr>
              <a:t>sus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palomitas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7173" name="Picture 5" descr="http://1.bp.blogspot.com/-LgBc1mV_DO8/T6UnXknkDdI/AAAAAAAAAsc/F56_S57OQDM/s1600/m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1657350" cy="23812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5181600" y="44196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924800" y="6273225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3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$300 Answer from La comida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16066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En el cine la </a:t>
            </a:r>
            <a:r>
              <a:rPr lang="en-US" sz="3600" dirty="0" err="1" smtClean="0">
                <a:latin typeface="Times New Roman" pitchFamily="18" charset="0"/>
              </a:rPr>
              <a:t>Señora</a:t>
            </a:r>
            <a:r>
              <a:rPr lang="en-US" sz="3600" dirty="0" smtClean="0">
                <a:latin typeface="Times New Roman" pitchFamily="18" charset="0"/>
              </a:rPr>
              <a:t> Melchiorre </a:t>
            </a:r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le </a:t>
            </a:r>
            <a:r>
              <a:rPr lang="en-US" sz="3600" dirty="0" err="1" smtClean="0">
                <a:latin typeface="Times New Roman" pitchFamily="18" charset="0"/>
              </a:rPr>
              <a:t>gusta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poner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u="sng" dirty="0" smtClean="0">
                <a:latin typeface="Times New Roman" pitchFamily="18" charset="0"/>
              </a:rPr>
              <a:t>la </a:t>
            </a:r>
            <a:r>
              <a:rPr lang="en-US" sz="3600" u="sng" dirty="0" err="1" smtClean="0">
                <a:latin typeface="Times New Roman" pitchFamily="18" charset="0"/>
              </a:rPr>
              <a:t>mantequilla</a:t>
            </a:r>
            <a:endParaRPr lang="en-US" sz="3600" u="sng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en </a:t>
            </a:r>
            <a:r>
              <a:rPr lang="en-US" sz="3600" dirty="0" err="1" smtClean="0">
                <a:latin typeface="Times New Roman" pitchFamily="18" charset="0"/>
              </a:rPr>
              <a:t>sus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palomitas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$400 Question from La comida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78790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Michelle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es</a:t>
            </a:r>
            <a:r>
              <a:rPr lang="en-US" sz="3600" dirty="0" smtClean="0">
                <a:latin typeface="Times New Roman" pitchFamily="18" charset="0"/>
              </a:rPr>
              <a:t> la </a:t>
            </a:r>
            <a:r>
              <a:rPr lang="en-US" sz="3600" dirty="0" err="1" smtClean="0">
                <a:latin typeface="Times New Roman" pitchFamily="18" charset="0"/>
              </a:rPr>
              <a:t>mesera</a:t>
            </a:r>
            <a:r>
              <a:rPr lang="en-US" sz="3600" dirty="0" smtClean="0">
                <a:latin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</a:rPr>
              <a:t>Los </a:t>
            </a:r>
            <a:r>
              <a:rPr lang="en-US" sz="3600" dirty="0" err="1" smtClean="0">
                <a:latin typeface="Times New Roman" pitchFamily="18" charset="0"/>
              </a:rPr>
              <a:t>Señores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Ortiga</a:t>
            </a:r>
            <a:r>
              <a:rPr lang="en-US" sz="3600" dirty="0" smtClean="0">
                <a:latin typeface="Times New Roman" pitchFamily="18" charset="0"/>
              </a:rPr>
              <a:t> son los __________.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9221" name="Picture 5" descr="http://images.wisegeek.com/waiter-serving-custom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895600"/>
            <a:ext cx="3517348" cy="3048001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 flipV="1">
            <a:off x="3733800" y="4800600"/>
            <a:ext cx="2057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733800" y="5181600"/>
            <a:ext cx="426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6273225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3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$400 Answer from La comida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838200" y="2971800"/>
            <a:ext cx="6801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Michelle </a:t>
            </a:r>
            <a:r>
              <a:rPr lang="en-US" sz="3600" dirty="0" err="1" smtClean="0">
                <a:latin typeface="Times New Roman" pitchFamily="18" charset="0"/>
              </a:rPr>
              <a:t>es</a:t>
            </a:r>
            <a:r>
              <a:rPr lang="en-US" sz="3600" dirty="0" smtClean="0">
                <a:latin typeface="Times New Roman" pitchFamily="18" charset="0"/>
              </a:rPr>
              <a:t> la </a:t>
            </a:r>
            <a:r>
              <a:rPr lang="en-US" sz="3600" dirty="0" err="1" smtClean="0">
                <a:latin typeface="Times New Roman" pitchFamily="18" charset="0"/>
              </a:rPr>
              <a:t>mesera</a:t>
            </a:r>
            <a:r>
              <a:rPr lang="en-US" sz="3600" dirty="0" smtClean="0">
                <a:latin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</a:rPr>
              <a:t>Los </a:t>
            </a:r>
            <a:r>
              <a:rPr lang="en-US" sz="3600" dirty="0" err="1" smtClean="0">
                <a:latin typeface="Times New Roman" pitchFamily="18" charset="0"/>
              </a:rPr>
              <a:t>Señores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Ortiga</a:t>
            </a:r>
            <a:r>
              <a:rPr lang="en-US" sz="3600" dirty="0" smtClean="0">
                <a:latin typeface="Times New Roman" pitchFamily="18" charset="0"/>
              </a:rPr>
              <a:t> son los </a:t>
            </a:r>
            <a:r>
              <a:rPr lang="en-US" sz="3600" u="sng" dirty="0" err="1" smtClean="0">
                <a:latin typeface="Times New Roman" pitchFamily="18" charset="0"/>
              </a:rPr>
              <a:t>clientes</a:t>
            </a:r>
            <a:r>
              <a:rPr lang="en-US" sz="3600" dirty="0" smtClean="0">
                <a:latin typeface="Times New Roman" pitchFamily="18" charset="0"/>
              </a:rPr>
              <a:t>.</a:t>
            </a:r>
            <a:endParaRPr lang="en-US" sz="2400" u="sng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5638800"/>
            <a:ext cx="121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action="ppaction://hlinksldjump"/>
              </a:rPr>
              <a:t>Inicio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1030</TotalTime>
  <Words>1055</Words>
  <Application>Microsoft Office PowerPoint</Application>
  <PresentationFormat>On-screen Show (4:3)</PresentationFormat>
  <Paragraphs>274</Paragraphs>
  <Slides>53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Verve</vt:lpstr>
      <vt:lpstr>Document</vt:lpstr>
      <vt:lpstr>Jeopardy</vt:lpstr>
      <vt:lpstr>$100 Question from La comida</vt:lpstr>
      <vt:lpstr>$100 Answer from La comida</vt:lpstr>
      <vt:lpstr>$200 Question from La comida</vt:lpstr>
      <vt:lpstr>$200 Answer from La comida</vt:lpstr>
      <vt:lpstr>$300 Question from La comida</vt:lpstr>
      <vt:lpstr>$300 Answer from La comida</vt:lpstr>
      <vt:lpstr>$400 Question from La comida</vt:lpstr>
      <vt:lpstr>$400 Answer from La comida</vt:lpstr>
      <vt:lpstr>$500 Question from La comida</vt:lpstr>
      <vt:lpstr>$500 Answer from La comida</vt:lpstr>
      <vt:lpstr>$100 Question from "Las compras"</vt:lpstr>
      <vt:lpstr>$100 Answer from "Las compras"</vt:lpstr>
      <vt:lpstr>$200 Question from "Las compras"</vt:lpstr>
      <vt:lpstr>$200 Answer from "Las compras"</vt:lpstr>
      <vt:lpstr>$300 Question from "Las compras"</vt:lpstr>
      <vt:lpstr>$300 Answer from "Las compras"</vt:lpstr>
      <vt:lpstr>$400 Question from "Las compras"</vt:lpstr>
      <vt:lpstr>$400 Answer from "Las compras"</vt:lpstr>
      <vt:lpstr>$500 Question from "Las compras"</vt:lpstr>
      <vt:lpstr>$500 Answer from "Las compras"</vt:lpstr>
      <vt:lpstr>$100 Question from "Verbos de zapato"</vt:lpstr>
      <vt:lpstr>$100 Answer from "Verbos de zapato"</vt:lpstr>
      <vt:lpstr>$200 Question from "Verbos de zapato"</vt:lpstr>
      <vt:lpstr>$200 Answer from "Verbos de zapato"</vt:lpstr>
      <vt:lpstr>$300 Question from "Verbos de zapato"</vt:lpstr>
      <vt:lpstr>$300 Answer from "Verbos de zapato"</vt:lpstr>
      <vt:lpstr>$400 Question from "Verbos de zapato"</vt:lpstr>
      <vt:lpstr>$400 Answer from "Verbos de zapato"</vt:lpstr>
      <vt:lpstr>$500 Question from "Verbos de zapato"</vt:lpstr>
      <vt:lpstr>$500 Answer from "Verbos de zapato"</vt:lpstr>
      <vt:lpstr>$100 Question from "Complementos indirectos"</vt:lpstr>
      <vt:lpstr>$100 Answer from "Complementos indirectos"</vt:lpstr>
      <vt:lpstr>$200 Question from "Complementos indirectos"</vt:lpstr>
      <vt:lpstr>$200 Answer from "Complementos indirectos"</vt:lpstr>
      <vt:lpstr>$300 Question from "Complementos indirectos"</vt:lpstr>
      <vt:lpstr>$300 Answer from "Complementos indirectos"</vt:lpstr>
      <vt:lpstr>$400 Question from "Complementos indirectos"</vt:lpstr>
      <vt:lpstr>$400 Answer from "Complementos indirectos"</vt:lpstr>
      <vt:lpstr>$500 Question from "Complementos indirectos"</vt:lpstr>
      <vt:lpstr>$500 Answer from "Complementos indirectos"</vt:lpstr>
      <vt:lpstr>$100 Question from "Las palabras afirmativas y negativas"</vt:lpstr>
      <vt:lpstr>$100 Answer from "Las palabras afirmativas y negativas"</vt:lpstr>
      <vt:lpstr>$200 Question from "Las palabras afirmativas y negativas"</vt:lpstr>
      <vt:lpstr>$200 Answer from "Las palabras afirmativas y negativas"</vt:lpstr>
      <vt:lpstr>$300 Question from "Las palabras afirmativas y negativas"</vt:lpstr>
      <vt:lpstr>$300 Answer from "Las palabras afirmativas y negativas"</vt:lpstr>
      <vt:lpstr>$400 Question from "Las palabras afirmativas y negativas"</vt:lpstr>
      <vt:lpstr>$400 Answer from "Las palabras afirmativas y negativas"</vt:lpstr>
      <vt:lpstr>$500 Question from "Las palabras afirmativas y negativas"</vt:lpstr>
      <vt:lpstr>$500 Answer from "Las palabras afirmativas y negativas"</vt:lpstr>
      <vt:lpstr>Final Jeopardy</vt:lpstr>
      <vt:lpstr>Final Jeopardy Answer</vt:lpstr>
    </vt:vector>
  </TitlesOfParts>
  <Company>Seminole Coutny Public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SCPS</dc:creator>
  <cp:lastModifiedBy>hmelchiorre</cp:lastModifiedBy>
  <cp:revision>31</cp:revision>
  <dcterms:created xsi:type="dcterms:W3CDTF">1998-09-17T14:16:32Z</dcterms:created>
  <dcterms:modified xsi:type="dcterms:W3CDTF">2015-03-18T13:47:00Z</dcterms:modified>
</cp:coreProperties>
</file>